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handoutMasterIdLst>
    <p:handoutMasterId r:id="rId15"/>
  </p:handoutMasterIdLst>
  <p:sldIdLst>
    <p:sldId id="274" r:id="rId2"/>
    <p:sldId id="276" r:id="rId3"/>
    <p:sldId id="275" r:id="rId4"/>
    <p:sldId id="277" r:id="rId5"/>
    <p:sldId id="278" r:id="rId6"/>
    <p:sldId id="280" r:id="rId7"/>
    <p:sldId id="281" r:id="rId8"/>
    <p:sldId id="279" r:id="rId9"/>
    <p:sldId id="282" r:id="rId10"/>
    <p:sldId id="283" r:id="rId11"/>
    <p:sldId id="284" r:id="rId12"/>
    <p:sldId id="285" r:id="rId13"/>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orbel" panose="020B0503020204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9559" autoAdjust="0"/>
  </p:normalViewPr>
  <p:slideViewPr>
    <p:cSldViewPr>
      <p:cViewPr varScale="1">
        <p:scale>
          <a:sx n="68" d="100"/>
          <a:sy n="68" d="100"/>
        </p:scale>
        <p:origin x="616" y="52"/>
      </p:cViewPr>
      <p:guideLst>
        <p:guide pos="3840"/>
        <p:guide pos="6816"/>
        <p:guide pos="816"/>
        <p:guide orient="horz" pos="2160"/>
      </p:guideLst>
    </p:cSldViewPr>
  </p:slideViewPr>
  <p:notesTextViewPr>
    <p:cViewPr>
      <p:scale>
        <a:sx n="1" d="1"/>
        <a:sy n="1" d="1"/>
      </p:scale>
      <p:origin x="0" y="0"/>
    </p:cViewPr>
  </p:notesTextViewPr>
  <p:notesViewPr>
    <p:cSldViewPr>
      <p:cViewPr varScale="1">
        <p:scale>
          <a:sx n="95" d="100"/>
          <a:sy n="95" d="100"/>
        </p:scale>
        <p:origin x="357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4/2/2017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4/2/2017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1"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FB667E1-E601-4AAF-B95C-B25720D70A60}" type="slidenum">
              <a:rPr lang="en-US" smtClean="0"/>
              <a:t>1</a:t>
            </a:fld>
            <a:endParaRPr lang="en-US"/>
          </a:p>
        </p:txBody>
      </p:sp>
    </p:spTree>
    <p:extLst>
      <p:ext uri="{BB962C8B-B14F-4D97-AF65-F5344CB8AC3E}">
        <p14:creationId xmlns:p14="http://schemas.microsoft.com/office/powerpoint/2010/main" val="2909310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un rising over grassy hil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4/2/2017</a:t>
            </a:fld>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37693078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E583DDF-CA54-461A-A486-592D2374C532}" type="datetimeFigureOut">
              <a:rPr lang="en-US"/>
              <a:t>4/2/2017</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E583DDF-CA54-461A-A486-592D2374C532}" type="datetimeFigureOut">
              <a:rPr lang="en-US"/>
              <a:t>4/2/2017</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E583DDF-CA54-461A-A486-592D2374C532}" type="datetimeFigureOut">
              <a:rPr lang="en-US"/>
              <a:t>4/2/2017</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E583DDF-CA54-461A-A486-592D2374C532}" type="datetimeFigureOut">
              <a:rPr lang="en-US"/>
              <a:t>4/2/2017</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15934224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E583DDF-CA54-461A-A486-592D2374C532}" type="datetimeFigureOut">
              <a:rPr lang="en-US"/>
              <a:t>4/2/2017</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4/2/2017</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DD7D43D-6574-4C7B-808D-C6C12215A4D4}" type="datetimeFigureOut">
              <a:rPr lang="en-US"/>
              <a:t>4/2/2017</a:t>
            </a:fld>
            <a:endParaRPr/>
          </a:p>
        </p:txBody>
      </p:sp>
      <p:sp>
        <p:nvSpPr>
          <p:cNvPr id="7" name="Slide Number Placeholder 6"/>
          <p:cNvSpPr>
            <a:spLocks noGrp="1"/>
          </p:cNvSpPr>
          <p:nvPr>
            <p:ph type="sldNum" sz="quarter" idx="12"/>
          </p:nvPr>
        </p:nvSpPr>
        <p:spPr/>
        <p:txBody>
          <a:bodyPr/>
          <a:lstStyle/>
          <a:p>
            <a:fld id="{A0ECE5F2-81AA-4605-B028-6FBA391056AF}" type="slidenum">
              <a:rPr/>
              <a:t>‹#›</a:t>
            </a:fld>
            <a:endParaRPr/>
          </a:p>
        </p:txBody>
      </p:sp>
    </p:spTree>
    <p:extLst>
      <p:ext uri="{BB962C8B-B14F-4D97-AF65-F5344CB8AC3E}">
        <p14:creationId xmlns:p14="http://schemas.microsoft.com/office/powerpoint/2010/main" val="311707841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1120" y="466344"/>
            <a:ext cx="9509760" cy="1234440"/>
          </a:xfrm>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E583DDF-CA54-461A-A486-592D2374C532}" type="datetimeFigureOut">
              <a:rPr lang="en-US"/>
              <a:t>4/2/2017</a:t>
            </a:fld>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E583DDF-CA54-461A-A486-592D2374C532}" type="datetimeFigureOut">
              <a:rPr lang="en-US"/>
              <a:t>4/2/2017</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endParaRPr/>
          </a:p>
        </p:txBody>
      </p:sp>
      <p:sp>
        <p:nvSpPr>
          <p:cNvPr id="2" name="Date Placeholder 1"/>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4/2/2017</a:t>
            </a:fld>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E583DDF-CA54-461A-A486-592D2374C532}" type="datetimeFigureOut">
              <a:rPr lang="en-US"/>
              <a:t>4/2/2017</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1100">
                <a:solidFill>
                  <a:schemeClr val="bg2"/>
                </a:solidFill>
              </a:defRPr>
            </a:lvl1pPr>
          </a:lstStyle>
          <a:p>
            <a:fld id="{9E583DDF-CA54-461A-A486-592D2374C532}" type="datetimeFigureOut">
              <a:rPr lang="en-US" smtClean="0"/>
              <a:pPr/>
              <a:t>4/2/2017</a:t>
            </a:fld>
            <a:endParaRPr lang="en-US" dirty="0"/>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a:solidFill>
                  <a:schemeClr val="bg2"/>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p:transition spd="slow">
    <p:push dir="u"/>
  </p:transition>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www.southsalemchurch.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 y="0"/>
            <a:ext cx="12196714" cy="6861142"/>
          </a:xfrm>
          <a:prstGeom prst="rect">
            <a:avLst/>
          </a:prstGeom>
          <a:solidFill>
            <a:schemeClr val="tx2"/>
          </a:solidFill>
        </p:spPr>
      </p:pic>
      <p:sp>
        <p:nvSpPr>
          <p:cNvPr id="10" name="TextBox 9"/>
          <p:cNvSpPr txBox="1"/>
          <p:nvPr/>
        </p:nvSpPr>
        <p:spPr>
          <a:xfrm>
            <a:off x="0" y="5780782"/>
            <a:ext cx="12192000" cy="1077218"/>
          </a:xfrm>
          <a:prstGeom prst="rect">
            <a:avLst/>
          </a:prstGeom>
          <a:solidFill>
            <a:schemeClr val="tx2"/>
          </a:solidFill>
          <a:ln>
            <a:solidFill>
              <a:schemeClr val="bg1"/>
            </a:solidFill>
          </a:ln>
        </p:spPr>
        <p:txBody>
          <a:bodyPr wrap="square" rtlCol="0">
            <a:spAutoFit/>
          </a:bodyPr>
          <a:lstStyle/>
          <a:p>
            <a:pPr algn="ctr"/>
            <a:r>
              <a:rPr lang="en-US" sz="3200" dirty="0">
                <a:solidFill>
                  <a:srgbClr val="002060"/>
                </a:solidFill>
                <a:hlinkClick r:id="rId4"/>
              </a:rPr>
              <a:t>www.southsalemchurch.com</a:t>
            </a:r>
            <a:endParaRPr lang="en-US" sz="3200" dirty="0">
              <a:solidFill>
                <a:srgbClr val="002060"/>
              </a:solidFill>
            </a:endParaRPr>
          </a:p>
          <a:p>
            <a:pPr algn="ctr"/>
            <a:r>
              <a:rPr lang="en-US" sz="3200" dirty="0">
                <a:solidFill>
                  <a:srgbClr val="002060"/>
                </a:solidFill>
              </a:rPr>
              <a:t>Facebook: Friend “South Salem Church” for video postings</a:t>
            </a:r>
          </a:p>
        </p:txBody>
      </p:sp>
    </p:spTree>
    <p:extLst>
      <p:ext uri="{BB962C8B-B14F-4D97-AF65-F5344CB8AC3E}">
        <p14:creationId xmlns:p14="http://schemas.microsoft.com/office/powerpoint/2010/main" val="333281738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67360"/>
            <a:ext cx="9509760" cy="828040"/>
          </a:xfrm>
          <a:solidFill>
            <a:schemeClr val="tx2"/>
          </a:solidFill>
        </p:spPr>
        <p:txBody>
          <a:bodyPr>
            <a:normAutofit/>
          </a:bodyPr>
          <a:lstStyle/>
          <a:p>
            <a:pPr algn="ctr"/>
            <a:r>
              <a:rPr lang="en-US" sz="4000" dirty="0">
                <a:solidFill>
                  <a:srgbClr val="FFFF00"/>
                </a:solidFill>
              </a:rPr>
              <a:t>Purpose: Why Did John Write It?</a:t>
            </a:r>
          </a:p>
        </p:txBody>
      </p:sp>
      <p:sp>
        <p:nvSpPr>
          <p:cNvPr id="3" name="Content Placeholder 2"/>
          <p:cNvSpPr>
            <a:spLocks noGrp="1"/>
          </p:cNvSpPr>
          <p:nvPr>
            <p:ph idx="1"/>
          </p:nvPr>
        </p:nvSpPr>
        <p:spPr>
          <a:xfrm>
            <a:off x="1341120" y="1600200"/>
            <a:ext cx="9509760" cy="4724400"/>
          </a:xfrm>
        </p:spPr>
        <p:txBody>
          <a:bodyPr/>
          <a:lstStyle/>
          <a:p>
            <a:pPr marL="45720" indent="0">
              <a:lnSpc>
                <a:spcPct val="115000"/>
              </a:lnSpc>
              <a:spcAft>
                <a:spcPts val="1000"/>
              </a:spcAft>
              <a:buNone/>
            </a:pPr>
            <a:r>
              <a:rPr lang="en-US" dirty="0">
                <a:latin typeface="Calibri" panose="020F0502020204030204" pitchFamily="34" charset="0"/>
              </a:rPr>
              <a:t>John 20:31 (ESV)  </a:t>
            </a:r>
            <a:r>
              <a:rPr lang="en-US" sz="2400" b="1" baseline="30000" dirty="0">
                <a:latin typeface="Arial" panose="020B0604020202020204" pitchFamily="34" charset="0"/>
              </a:rPr>
              <a:t>31 </a:t>
            </a:r>
            <a:r>
              <a:rPr lang="en-US" sz="2400" dirty="0">
                <a:latin typeface="Calibri" panose="020F0502020204030204" pitchFamily="34" charset="0"/>
              </a:rPr>
              <a:t>but these are written </a:t>
            </a:r>
            <a:r>
              <a:rPr lang="en-US" sz="2800" b="1" dirty="0">
                <a:latin typeface="Calibri" panose="020F0502020204030204" pitchFamily="34" charset="0"/>
              </a:rPr>
              <a:t>so that you may believe that Jesus is the Christ</a:t>
            </a:r>
            <a:r>
              <a:rPr lang="en-US" sz="2400" dirty="0">
                <a:latin typeface="Calibri" panose="020F0502020204030204" pitchFamily="34" charset="0"/>
              </a:rPr>
              <a:t>, the Son of God, and that by believing you may have life in his name. </a:t>
            </a:r>
          </a:p>
          <a:p>
            <a:pPr marL="45720" indent="0">
              <a:buNone/>
            </a:pPr>
            <a:r>
              <a:rPr lang="en-US" sz="2400" dirty="0"/>
              <a:t>“It is quite likely that the Gospel of John was written for a variety of reasons, including the correction of heresies among the Jews, who rejected Jesus as the </a:t>
            </a:r>
            <a:r>
              <a:rPr lang="en-US" sz="2400" i="1" dirty="0"/>
              <a:t>Christ</a:t>
            </a:r>
            <a:r>
              <a:rPr lang="en-US" sz="2400" dirty="0"/>
              <a:t>, and heresies among some Christians, who claimed that Christ did not really come in the flesh (cf. Docetism) . . . While we may discover several secondary aims and objectives to the Fourth Gospel, they all serve to complement its primary purpose: to produce and sustain faith in Jesus as the Christ!” </a:t>
            </a:r>
          </a:p>
          <a:p>
            <a:pPr marL="45720" indent="0">
              <a:buNone/>
            </a:pPr>
            <a:r>
              <a:rPr lang="en-US" sz="2400" dirty="0"/>
              <a:t>- Madrigal. “John Among the Synoptic Gospels”. Pp. 11-12. </a:t>
            </a:r>
          </a:p>
        </p:txBody>
      </p:sp>
    </p:spTree>
    <p:extLst>
      <p:ext uri="{BB962C8B-B14F-4D97-AF65-F5344CB8AC3E}">
        <p14:creationId xmlns:p14="http://schemas.microsoft.com/office/powerpoint/2010/main" val="652880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1120" y="457200"/>
            <a:ext cx="9509760" cy="838200"/>
          </a:xfrm>
          <a:solidFill>
            <a:schemeClr val="tx2"/>
          </a:solidFill>
        </p:spPr>
        <p:txBody>
          <a:bodyPr>
            <a:normAutofit/>
          </a:bodyPr>
          <a:lstStyle/>
          <a:p>
            <a:pPr algn="ctr"/>
            <a:r>
              <a:rPr lang="en-US" sz="3600" dirty="0">
                <a:solidFill>
                  <a:srgbClr val="FFFF00"/>
                </a:solidFill>
              </a:rPr>
              <a:t>Different Ways to Outline the Gospel of John</a:t>
            </a:r>
          </a:p>
        </p:txBody>
      </p:sp>
      <p:sp>
        <p:nvSpPr>
          <p:cNvPr id="4" name="Text Placeholder 3"/>
          <p:cNvSpPr>
            <a:spLocks noGrp="1"/>
          </p:cNvSpPr>
          <p:nvPr>
            <p:ph type="body" idx="1"/>
          </p:nvPr>
        </p:nvSpPr>
        <p:spPr>
          <a:xfrm>
            <a:off x="1341120" y="1634772"/>
            <a:ext cx="4572000" cy="766588"/>
          </a:xfrm>
          <a:solidFill>
            <a:schemeClr val="tx2"/>
          </a:solidFill>
        </p:spPr>
        <p:txBody>
          <a:bodyPr>
            <a:normAutofit/>
          </a:bodyPr>
          <a:lstStyle/>
          <a:p>
            <a:pPr algn="ctr"/>
            <a:r>
              <a:rPr lang="en-US" sz="2400" dirty="0">
                <a:solidFill>
                  <a:srgbClr val="FFFF00"/>
                </a:solidFill>
              </a:rPr>
              <a:t>Divided Into Two Parts</a:t>
            </a:r>
          </a:p>
        </p:txBody>
      </p:sp>
      <p:sp>
        <p:nvSpPr>
          <p:cNvPr id="5" name="Content Placeholder 4"/>
          <p:cNvSpPr>
            <a:spLocks noGrp="1"/>
          </p:cNvSpPr>
          <p:nvPr>
            <p:ph sz="half" idx="2"/>
          </p:nvPr>
        </p:nvSpPr>
        <p:spPr>
          <a:xfrm>
            <a:off x="1341120" y="2590800"/>
            <a:ext cx="4572000" cy="3886200"/>
          </a:xfrm>
        </p:spPr>
        <p:txBody>
          <a:bodyPr>
            <a:normAutofit lnSpcReduction="10000"/>
          </a:bodyPr>
          <a:lstStyle/>
          <a:p>
            <a:pPr marL="45720" indent="0">
              <a:buNone/>
            </a:pPr>
            <a:r>
              <a:rPr lang="en-US" sz="2400" dirty="0"/>
              <a:t>“The Fourth Gospel, like the Apocalypse, can naturally be divided into two parts. The last paragraph of chapter twelve presents a concise summary of the may signs that Jesus had performed (12:37-50) and the next chapter opens with a distinct change in orientation, as Jesus prepares for his passion (13:1).”</a:t>
            </a:r>
          </a:p>
          <a:p>
            <a:pPr marL="45720" indent="0">
              <a:buNone/>
            </a:pPr>
            <a:r>
              <a:rPr lang="en-US" sz="2400" dirty="0"/>
              <a:t>- Madrigal. “John Among the Synoptic Gospels”. Pp. 12.</a:t>
            </a:r>
          </a:p>
        </p:txBody>
      </p:sp>
      <p:sp>
        <p:nvSpPr>
          <p:cNvPr id="6" name="Text Placeholder 5"/>
          <p:cNvSpPr>
            <a:spLocks noGrp="1"/>
          </p:cNvSpPr>
          <p:nvPr>
            <p:ph type="body" sz="quarter" idx="3"/>
          </p:nvPr>
        </p:nvSpPr>
        <p:spPr>
          <a:xfrm>
            <a:off x="6278880" y="1634772"/>
            <a:ext cx="4572000" cy="766588"/>
          </a:xfrm>
          <a:solidFill>
            <a:schemeClr val="tx2"/>
          </a:solidFill>
        </p:spPr>
        <p:txBody>
          <a:bodyPr/>
          <a:lstStyle/>
          <a:p>
            <a:pPr algn="ctr"/>
            <a:r>
              <a:rPr lang="en-US" dirty="0">
                <a:solidFill>
                  <a:srgbClr val="FFFF00"/>
                </a:solidFill>
              </a:rPr>
              <a:t>Outline of Stages of Belief</a:t>
            </a:r>
          </a:p>
        </p:txBody>
      </p:sp>
      <p:sp>
        <p:nvSpPr>
          <p:cNvPr id="7" name="Content Placeholder 6"/>
          <p:cNvSpPr>
            <a:spLocks noGrp="1"/>
          </p:cNvSpPr>
          <p:nvPr>
            <p:ph sz="quarter" idx="4"/>
          </p:nvPr>
        </p:nvSpPr>
        <p:spPr>
          <a:xfrm>
            <a:off x="6278880" y="2590800"/>
            <a:ext cx="4572000" cy="3886200"/>
          </a:xfrm>
        </p:spPr>
        <p:txBody>
          <a:bodyPr>
            <a:normAutofit fontScale="85000" lnSpcReduction="10000"/>
          </a:bodyPr>
          <a:lstStyle/>
          <a:p>
            <a:r>
              <a:rPr lang="en-US" b="1" dirty="0"/>
              <a:t>The Prologue: The Proposal for Belief (1:1-18)</a:t>
            </a:r>
          </a:p>
          <a:p>
            <a:r>
              <a:rPr lang="en-US" b="1" dirty="0"/>
              <a:t>The Presentation for Belief (1:19-4:54)</a:t>
            </a:r>
          </a:p>
          <a:p>
            <a:r>
              <a:rPr lang="en-US" b="1" dirty="0"/>
              <a:t>The Reactions of Belief &amp; Unbelief (5:1-6:71)</a:t>
            </a:r>
          </a:p>
          <a:p>
            <a:r>
              <a:rPr lang="en-US" b="1" dirty="0"/>
              <a:t>The Crystallization of Belief &amp; Unbelief (7:1-11:53)</a:t>
            </a:r>
          </a:p>
          <a:p>
            <a:r>
              <a:rPr lang="en-US" b="1" dirty="0"/>
              <a:t>The Crisis of Belief &amp; Unbelief (11:54-12:50)</a:t>
            </a:r>
          </a:p>
          <a:p>
            <a:r>
              <a:rPr lang="en-US" b="1" dirty="0"/>
              <a:t>The Assurance for Belief (13:1-17:26)</a:t>
            </a:r>
          </a:p>
          <a:p>
            <a:r>
              <a:rPr lang="en-US" b="1" dirty="0"/>
              <a:t>The Rejection by Unbelief (18:1-19:42)</a:t>
            </a:r>
          </a:p>
          <a:p>
            <a:r>
              <a:rPr lang="en-US" b="1" dirty="0"/>
              <a:t>The Vindication of Belief (20:1-31)</a:t>
            </a:r>
          </a:p>
          <a:p>
            <a:r>
              <a:rPr lang="en-US" b="1" dirty="0"/>
              <a:t>Epilogue: The Dedication of Belief (21:1-25)</a:t>
            </a:r>
          </a:p>
          <a:p>
            <a:pPr lvl="1"/>
            <a:r>
              <a:rPr lang="en-US" dirty="0" err="1"/>
              <a:t>Tenney</a:t>
            </a:r>
            <a:r>
              <a:rPr lang="en-US" dirty="0"/>
              <a:t>. “The Gospel of John”. Pp. 13. </a:t>
            </a:r>
          </a:p>
        </p:txBody>
      </p:sp>
    </p:spTree>
    <p:extLst>
      <p:ext uri="{BB962C8B-B14F-4D97-AF65-F5344CB8AC3E}">
        <p14:creationId xmlns:p14="http://schemas.microsoft.com/office/powerpoint/2010/main" val="31346722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down)">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down)">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ipe(down)">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wipe(down)">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wipe(down)">
                                      <p:cBhvr>
                                        <p:cTn id="42" dur="500"/>
                                        <p:tgtEl>
                                          <p:spTgt spid="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Effect transition="in" filter="wipe(down)">
                                      <p:cBhvr>
                                        <p:cTn id="47" dur="500"/>
                                        <p:tgtEl>
                                          <p:spTgt spid="7">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7">
                                            <p:txEl>
                                              <p:pRg st="7" end="7"/>
                                            </p:txEl>
                                          </p:spTgt>
                                        </p:tgtEl>
                                        <p:attrNameLst>
                                          <p:attrName>style.visibility</p:attrName>
                                        </p:attrNameLst>
                                      </p:cBhvr>
                                      <p:to>
                                        <p:strVal val="visible"/>
                                      </p:to>
                                    </p:set>
                                    <p:animEffect transition="in" filter="wipe(down)">
                                      <p:cBhvr>
                                        <p:cTn id="52" dur="500"/>
                                        <p:tgtEl>
                                          <p:spTgt spid="7">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7">
                                            <p:txEl>
                                              <p:pRg st="8" end="8"/>
                                            </p:txEl>
                                          </p:spTgt>
                                        </p:tgtEl>
                                        <p:attrNameLst>
                                          <p:attrName>style.visibility</p:attrName>
                                        </p:attrNameLst>
                                      </p:cBhvr>
                                      <p:to>
                                        <p:strVal val="visible"/>
                                      </p:to>
                                    </p:set>
                                    <p:animEffect transition="in" filter="wipe(down)">
                                      <p:cBhvr>
                                        <p:cTn id="57" dur="500"/>
                                        <p:tgtEl>
                                          <p:spTgt spid="7">
                                            <p:txEl>
                                              <p:pRg st="8" end="8"/>
                                            </p:txEl>
                                          </p:spTgt>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7">
                                            <p:txEl>
                                              <p:pRg st="9" end="9"/>
                                            </p:txEl>
                                          </p:spTgt>
                                        </p:tgtEl>
                                        <p:attrNameLst>
                                          <p:attrName>style.visibility</p:attrName>
                                        </p:attrNameLst>
                                      </p:cBhvr>
                                      <p:to>
                                        <p:strVal val="visible"/>
                                      </p:to>
                                    </p:set>
                                    <p:animEffect transition="in" filter="wipe(down)">
                                      <p:cBhvr>
                                        <p:cTn id="60"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41120" y="467360"/>
            <a:ext cx="9509760" cy="751840"/>
          </a:xfrm>
          <a:solidFill>
            <a:schemeClr val="tx2"/>
          </a:solidFill>
        </p:spPr>
        <p:txBody>
          <a:bodyPr>
            <a:normAutofit/>
          </a:bodyPr>
          <a:lstStyle/>
          <a:p>
            <a:pPr algn="ctr"/>
            <a:r>
              <a:rPr lang="en-US" sz="3600" dirty="0">
                <a:solidFill>
                  <a:srgbClr val="FFFF00"/>
                </a:solidFill>
              </a:rPr>
              <a:t>Other Unique Aspects to the Gospel of John</a:t>
            </a:r>
          </a:p>
        </p:txBody>
      </p:sp>
      <p:sp>
        <p:nvSpPr>
          <p:cNvPr id="8" name="Content Placeholder 7"/>
          <p:cNvSpPr>
            <a:spLocks noGrp="1"/>
          </p:cNvSpPr>
          <p:nvPr>
            <p:ph idx="1"/>
          </p:nvPr>
        </p:nvSpPr>
        <p:spPr>
          <a:xfrm>
            <a:off x="1341120" y="1524000"/>
            <a:ext cx="9509760" cy="4953000"/>
          </a:xfrm>
        </p:spPr>
        <p:txBody>
          <a:bodyPr>
            <a:normAutofit/>
          </a:bodyPr>
          <a:lstStyle/>
          <a:p>
            <a:r>
              <a:rPr lang="en-US" dirty="0"/>
              <a:t>The “Kingdom of God” is only spoken of twice in John (3:3, 5). </a:t>
            </a:r>
          </a:p>
          <a:p>
            <a:r>
              <a:rPr lang="en-US" dirty="0"/>
              <a:t>Seven Signs Recorded by John</a:t>
            </a:r>
          </a:p>
          <a:p>
            <a:pPr lvl="1"/>
            <a:r>
              <a:rPr lang="en-US" dirty="0"/>
              <a:t>Water into Wine (1:19-51); Official’s son healed (4:43-54); Paralytic Healed at Sheep Gate Pool (5:1-18); Feeding of 5000 (6:1-15); Walking on water (6:16-21); Healing of blind man (9:1-41); Lazarus raised from dead (11:1-54)</a:t>
            </a:r>
          </a:p>
          <a:p>
            <a:r>
              <a:rPr lang="en-US" dirty="0"/>
              <a:t>Seven “I Am” Statements by Jesus</a:t>
            </a:r>
          </a:p>
          <a:p>
            <a:pPr lvl="1"/>
            <a:r>
              <a:rPr lang="en-US" dirty="0"/>
              <a:t>I Am the Bread of Life (6:35, 48)</a:t>
            </a:r>
          </a:p>
          <a:p>
            <a:pPr lvl="1"/>
            <a:r>
              <a:rPr lang="en-US" dirty="0"/>
              <a:t>I Am the Light of the World (8:12, 9:5)</a:t>
            </a:r>
          </a:p>
          <a:p>
            <a:pPr lvl="1"/>
            <a:r>
              <a:rPr lang="en-US" dirty="0"/>
              <a:t>I Am the Door (10:9)</a:t>
            </a:r>
          </a:p>
          <a:p>
            <a:pPr lvl="1"/>
            <a:r>
              <a:rPr lang="en-US" dirty="0"/>
              <a:t>I Am the Good Shepherd (10:11, 14)</a:t>
            </a:r>
          </a:p>
          <a:p>
            <a:pPr lvl="1"/>
            <a:r>
              <a:rPr lang="en-US" dirty="0"/>
              <a:t>I Am the Resurrection and the Life (11:25)</a:t>
            </a:r>
          </a:p>
          <a:p>
            <a:pPr lvl="1"/>
            <a:r>
              <a:rPr lang="en-US" dirty="0"/>
              <a:t>I Am the Way, the Truth, &amp; the Life (14:6)</a:t>
            </a:r>
          </a:p>
          <a:p>
            <a:pPr lvl="1"/>
            <a:r>
              <a:rPr lang="en-US" dirty="0"/>
              <a:t>I am the True Vine (15:1, 5)</a:t>
            </a:r>
          </a:p>
        </p:txBody>
      </p:sp>
    </p:spTree>
    <p:extLst>
      <p:ext uri="{BB962C8B-B14F-4D97-AF65-F5344CB8AC3E}">
        <p14:creationId xmlns:p14="http://schemas.microsoft.com/office/powerpoint/2010/main" val="34848418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wipe(down)">
                                      <p:cBhvr>
                                        <p:cTn id="33" dur="500"/>
                                        <p:tgtEl>
                                          <p:spTgt spid="8">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8">
                                            <p:txEl>
                                              <p:pRg st="5" end="5"/>
                                            </p:txEl>
                                          </p:spTgt>
                                        </p:tgtEl>
                                        <p:attrNameLst>
                                          <p:attrName>style.visibility</p:attrName>
                                        </p:attrNameLst>
                                      </p:cBhvr>
                                      <p:to>
                                        <p:strVal val="visible"/>
                                      </p:to>
                                    </p:set>
                                    <p:animEffect transition="in" filter="wipe(down)">
                                      <p:cBhvr>
                                        <p:cTn id="38" dur="500"/>
                                        <p:tgtEl>
                                          <p:spTgt spid="8">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Effect transition="in" filter="wipe(down)">
                                      <p:cBhvr>
                                        <p:cTn id="43" dur="500"/>
                                        <p:tgtEl>
                                          <p:spTgt spid="8">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8">
                                            <p:txEl>
                                              <p:pRg st="7" end="7"/>
                                            </p:txEl>
                                          </p:spTgt>
                                        </p:tgtEl>
                                        <p:attrNameLst>
                                          <p:attrName>style.visibility</p:attrName>
                                        </p:attrNameLst>
                                      </p:cBhvr>
                                      <p:to>
                                        <p:strVal val="visible"/>
                                      </p:to>
                                    </p:set>
                                    <p:animEffect transition="in" filter="wipe(down)">
                                      <p:cBhvr>
                                        <p:cTn id="48" dur="500"/>
                                        <p:tgtEl>
                                          <p:spTgt spid="8">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8">
                                            <p:txEl>
                                              <p:pRg st="8" end="8"/>
                                            </p:txEl>
                                          </p:spTgt>
                                        </p:tgtEl>
                                        <p:attrNameLst>
                                          <p:attrName>style.visibility</p:attrName>
                                        </p:attrNameLst>
                                      </p:cBhvr>
                                      <p:to>
                                        <p:strVal val="visible"/>
                                      </p:to>
                                    </p:set>
                                    <p:animEffect transition="in" filter="wipe(down)">
                                      <p:cBhvr>
                                        <p:cTn id="53" dur="500"/>
                                        <p:tgtEl>
                                          <p:spTgt spid="8">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8">
                                            <p:txEl>
                                              <p:pRg st="9" end="9"/>
                                            </p:txEl>
                                          </p:spTgt>
                                        </p:tgtEl>
                                        <p:attrNameLst>
                                          <p:attrName>style.visibility</p:attrName>
                                        </p:attrNameLst>
                                      </p:cBhvr>
                                      <p:to>
                                        <p:strVal val="visible"/>
                                      </p:to>
                                    </p:set>
                                    <p:animEffect transition="in" filter="wipe(down)">
                                      <p:cBhvr>
                                        <p:cTn id="58" dur="500"/>
                                        <p:tgtEl>
                                          <p:spTgt spid="8">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8">
                                            <p:txEl>
                                              <p:pRg st="10" end="10"/>
                                            </p:txEl>
                                          </p:spTgt>
                                        </p:tgtEl>
                                        <p:attrNameLst>
                                          <p:attrName>style.visibility</p:attrName>
                                        </p:attrNameLst>
                                      </p:cBhvr>
                                      <p:to>
                                        <p:strVal val="visible"/>
                                      </p:to>
                                    </p:set>
                                    <p:animEffect transition="in" filter="wipe(down)">
                                      <p:cBhvr>
                                        <p:cTn id="63"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41120" y="467360"/>
            <a:ext cx="9509760" cy="904240"/>
          </a:xfrm>
          <a:solidFill>
            <a:schemeClr val="tx2"/>
          </a:solidFill>
        </p:spPr>
        <p:txBody>
          <a:bodyPr>
            <a:normAutofit/>
          </a:bodyPr>
          <a:lstStyle/>
          <a:p>
            <a:pPr algn="ctr"/>
            <a:r>
              <a:rPr lang="en-US" sz="3600" dirty="0">
                <a:solidFill>
                  <a:srgbClr val="FFFF00"/>
                </a:solidFill>
              </a:rPr>
              <a:t>The most disputed and studied Gospel </a:t>
            </a:r>
          </a:p>
        </p:txBody>
      </p:sp>
      <p:sp>
        <p:nvSpPr>
          <p:cNvPr id="5" name="Content Placeholder 4"/>
          <p:cNvSpPr>
            <a:spLocks noGrp="1"/>
          </p:cNvSpPr>
          <p:nvPr>
            <p:ph idx="1"/>
          </p:nvPr>
        </p:nvSpPr>
        <p:spPr>
          <a:xfrm>
            <a:off x="1341120" y="1600200"/>
            <a:ext cx="9509760" cy="5029200"/>
          </a:xfrm>
        </p:spPr>
        <p:txBody>
          <a:bodyPr>
            <a:normAutofit/>
          </a:bodyPr>
          <a:lstStyle/>
          <a:p>
            <a:r>
              <a:rPr lang="en-US" sz="2400" dirty="0"/>
              <a:t>Great differences between the Gospel of John &amp; the Synoptic Gospels</a:t>
            </a:r>
          </a:p>
          <a:p>
            <a:pPr lvl="1"/>
            <a:r>
              <a:rPr lang="en-US" sz="2000" dirty="0"/>
              <a:t>Less focus on parables &amp; proverbs, longer dissertations with disciples </a:t>
            </a:r>
          </a:p>
          <a:p>
            <a:pPr lvl="1"/>
            <a:r>
              <a:rPr lang="en-US" sz="2000" dirty="0"/>
              <a:t>Cleansing of the Temple takes place at different times; chronological issues</a:t>
            </a:r>
          </a:p>
          <a:p>
            <a:pPr lvl="1"/>
            <a:r>
              <a:rPr lang="en-US" sz="2000" dirty="0"/>
              <a:t>Was Jesus crucified before or after Passover? And what time? (differences) </a:t>
            </a:r>
          </a:p>
          <a:p>
            <a:r>
              <a:rPr lang="en-US" sz="2400" dirty="0"/>
              <a:t>Because of great differences, some discount John as an authentic Gospel</a:t>
            </a:r>
          </a:p>
          <a:p>
            <a:pPr lvl="1"/>
            <a:r>
              <a:rPr lang="en-US" sz="2000" dirty="0"/>
              <a:t>John Dominic </a:t>
            </a:r>
            <a:r>
              <a:rPr lang="en-US" sz="2000" dirty="0" err="1"/>
              <a:t>Crossan</a:t>
            </a:r>
            <a:r>
              <a:rPr lang="en-US" sz="2000" dirty="0"/>
              <a:t> – </a:t>
            </a:r>
            <a:r>
              <a:rPr lang="en-US" sz="2000" i="1" dirty="0"/>
              <a:t>The Historical Jesus</a:t>
            </a:r>
          </a:p>
          <a:p>
            <a:pPr lvl="1"/>
            <a:r>
              <a:rPr lang="en-US" sz="2000" dirty="0"/>
              <a:t>The Jesus Seminar – </a:t>
            </a:r>
            <a:r>
              <a:rPr lang="en-US" sz="2000" i="1" dirty="0"/>
              <a:t>The Five Gospels </a:t>
            </a:r>
          </a:p>
          <a:p>
            <a:pPr lvl="1"/>
            <a:r>
              <a:rPr lang="en-US" sz="2000" dirty="0"/>
              <a:t>F.C. </a:t>
            </a:r>
            <a:r>
              <a:rPr lang="en-US" sz="2000" dirty="0" err="1"/>
              <a:t>Burkitt</a:t>
            </a:r>
            <a:r>
              <a:rPr lang="en-US" sz="2000" dirty="0"/>
              <a:t> – “only possibility is that the work is not history, but something else in historical form . . . It is a deliberate sacrifice of historical truth, and as the evangelist is a serious person in deadly earnest, we must conclude that he cared less for truth than for something else.” (</a:t>
            </a:r>
            <a:r>
              <a:rPr lang="en-US" sz="2000" i="1" dirty="0"/>
              <a:t>The Gospel History and Its Transmission</a:t>
            </a:r>
            <a:r>
              <a:rPr lang="en-US" sz="2000" dirty="0"/>
              <a:t>. Edinburgh: T. &amp; T. Clark, 1906. pp. 225, 228)</a:t>
            </a:r>
          </a:p>
        </p:txBody>
      </p:sp>
    </p:spTree>
    <p:extLst>
      <p:ext uri="{BB962C8B-B14F-4D97-AF65-F5344CB8AC3E}">
        <p14:creationId xmlns:p14="http://schemas.microsoft.com/office/powerpoint/2010/main" val="1934677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 calcmode="lin" valueType="num">
                                      <p:cBhvr additive="base">
                                        <p:cTn id="36"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 calcmode="lin" valueType="num">
                                      <p:cBhvr additive="base">
                                        <p:cTn id="40"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0412" y="685800"/>
            <a:ext cx="3200400" cy="771525"/>
          </a:xfrm>
        </p:spPr>
        <p:txBody>
          <a:bodyPr>
            <a:normAutofit/>
          </a:bodyPr>
          <a:lstStyle/>
          <a:p>
            <a:pPr algn="ctr"/>
            <a:r>
              <a:rPr lang="en-US" sz="4000" dirty="0">
                <a:solidFill>
                  <a:srgbClr val="FFFF00"/>
                </a:solidFill>
              </a:rPr>
              <a:t>Authorship:</a:t>
            </a:r>
          </a:p>
        </p:txBody>
      </p:sp>
      <p:sp>
        <p:nvSpPr>
          <p:cNvPr id="6" name="Text Placeholder 5"/>
          <p:cNvSpPr>
            <a:spLocks noGrp="1"/>
          </p:cNvSpPr>
          <p:nvPr>
            <p:ph type="body" sz="half" idx="2"/>
          </p:nvPr>
        </p:nvSpPr>
        <p:spPr>
          <a:xfrm>
            <a:off x="228600" y="1828800"/>
            <a:ext cx="4419599" cy="4876800"/>
          </a:xfrm>
        </p:spPr>
        <p:txBody>
          <a:bodyPr>
            <a:normAutofit/>
          </a:bodyPr>
          <a:lstStyle/>
          <a:p>
            <a:r>
              <a:rPr lang="en-US" sz="3200" dirty="0"/>
              <a:t>Internal Evidence: </a:t>
            </a:r>
          </a:p>
          <a:p>
            <a:pPr marL="514350" indent="-514350">
              <a:buAutoNum type="arabicPeriod"/>
            </a:pPr>
            <a:r>
              <a:rPr lang="en-US" sz="3200" dirty="0"/>
              <a:t>1. Was a Jew</a:t>
            </a:r>
          </a:p>
        </p:txBody>
      </p:sp>
      <p:sp>
        <p:nvSpPr>
          <p:cNvPr id="5" name="Content Placeholder 4"/>
          <p:cNvSpPr>
            <a:spLocks noGrp="1"/>
          </p:cNvSpPr>
          <p:nvPr>
            <p:ph idx="1"/>
          </p:nvPr>
        </p:nvSpPr>
        <p:spPr>
          <a:xfrm>
            <a:off x="5105400" y="152400"/>
            <a:ext cx="6858000" cy="6553200"/>
          </a:xfrm>
        </p:spPr>
        <p:txBody>
          <a:bodyPr>
            <a:noAutofit/>
          </a:bodyPr>
          <a:lstStyle/>
          <a:p>
            <a:r>
              <a:rPr lang="en-US" sz="2100" dirty="0"/>
              <a:t>“In the first instance, Westcott observed that it was obvious that the author had to be a Jew. He was certainly familiar with popular Messianic expectations (1:20-21, 7:40-42) as well as traditional Jewish customs like circumcision on the eighth day (7:22-23). Furthermore, the author was quite familiar with the open hostility between the Jews and Samaritans (4:9).”</a:t>
            </a:r>
          </a:p>
          <a:p>
            <a:pPr lvl="1"/>
            <a:r>
              <a:rPr lang="en-US" sz="2100" dirty="0"/>
              <a:t>Ray Madrigal. “John Among the Synoptic Gospels”. </a:t>
            </a:r>
            <a:r>
              <a:rPr lang="en-US" sz="2100" i="1" dirty="0"/>
              <a:t>God So Loved: Studies in the Gospel of John. </a:t>
            </a:r>
            <a:r>
              <a:rPr lang="en-US" sz="2100" dirty="0"/>
              <a:t>Florida College Press: Temple Terrace, FL. Pp. 6. </a:t>
            </a:r>
          </a:p>
          <a:p>
            <a:r>
              <a:rPr lang="en-US" sz="2100" dirty="0"/>
              <a:t>“The contrast of light and darkness that appears in the first chapter has frequently been regarded as evidence of a Hellenistic influence in the Gospel. Yet the discovery at Qumran of the Jewish writing </a:t>
            </a:r>
            <a:r>
              <a:rPr lang="en-US" sz="2100" i="1" dirty="0"/>
              <a:t>The War of the Sons of Light and the Sons of Darkness</a:t>
            </a:r>
            <a:r>
              <a:rPr lang="en-US" sz="2100" dirty="0"/>
              <a:t> shows that this contrast was current in Judaism during the intertestamental period and was not necessarily an importation from Hellenism.” </a:t>
            </a:r>
          </a:p>
          <a:p>
            <a:pPr lvl="1"/>
            <a:r>
              <a:rPr lang="en-US" sz="2100" dirty="0"/>
              <a:t>Merrill C. </a:t>
            </a:r>
            <a:r>
              <a:rPr lang="en-US" sz="2100" dirty="0" err="1"/>
              <a:t>Tenney</a:t>
            </a:r>
            <a:r>
              <a:rPr lang="en-US" sz="2100" dirty="0"/>
              <a:t>. “The Gospel of John”. </a:t>
            </a:r>
            <a:r>
              <a:rPr lang="en-US" sz="2100" i="1" dirty="0"/>
              <a:t>The Expositor’s Bible Commentary: John and Acts.</a:t>
            </a:r>
            <a:r>
              <a:rPr lang="en-US" sz="2100" dirty="0"/>
              <a:t> Zondervan: Grand Rapids, Michigan. Pp. 6-7. </a:t>
            </a:r>
          </a:p>
        </p:txBody>
      </p:sp>
    </p:spTree>
    <p:extLst>
      <p:ext uri="{BB962C8B-B14F-4D97-AF65-F5344CB8AC3E}">
        <p14:creationId xmlns:p14="http://schemas.microsoft.com/office/powerpoint/2010/main" val="24550627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0412" y="685800"/>
            <a:ext cx="3200400" cy="771525"/>
          </a:xfrm>
        </p:spPr>
        <p:txBody>
          <a:bodyPr>
            <a:normAutofit/>
          </a:bodyPr>
          <a:lstStyle/>
          <a:p>
            <a:pPr algn="ctr"/>
            <a:r>
              <a:rPr lang="en-US" sz="4000" dirty="0">
                <a:solidFill>
                  <a:srgbClr val="FFFF00"/>
                </a:solidFill>
              </a:rPr>
              <a:t>Authorship:</a:t>
            </a:r>
          </a:p>
        </p:txBody>
      </p:sp>
      <p:sp>
        <p:nvSpPr>
          <p:cNvPr id="6" name="Text Placeholder 5"/>
          <p:cNvSpPr>
            <a:spLocks noGrp="1"/>
          </p:cNvSpPr>
          <p:nvPr>
            <p:ph type="body" sz="half" idx="2"/>
          </p:nvPr>
        </p:nvSpPr>
        <p:spPr>
          <a:xfrm>
            <a:off x="228600" y="1828800"/>
            <a:ext cx="4419599" cy="4876800"/>
          </a:xfrm>
        </p:spPr>
        <p:txBody>
          <a:bodyPr>
            <a:normAutofit/>
          </a:bodyPr>
          <a:lstStyle/>
          <a:p>
            <a:r>
              <a:rPr lang="en-US" sz="3200" dirty="0"/>
              <a:t>Internal Evidence: </a:t>
            </a:r>
          </a:p>
          <a:p>
            <a:pPr marL="514350" indent="-514350">
              <a:buAutoNum type="arabicPeriod"/>
            </a:pPr>
            <a:r>
              <a:rPr lang="en-US" sz="3200" dirty="0"/>
              <a:t>1. Was a Jew</a:t>
            </a:r>
          </a:p>
          <a:p>
            <a:pPr marL="514350" indent="-514350">
              <a:buAutoNum type="arabicPeriod"/>
            </a:pPr>
            <a:r>
              <a:rPr lang="en-US" sz="3200" dirty="0"/>
              <a:t>2. Palestinian Jew</a:t>
            </a:r>
          </a:p>
          <a:p>
            <a:pPr marL="514350" indent="-514350">
              <a:buAutoNum type="arabicPeriod"/>
            </a:pPr>
            <a:endParaRPr lang="en-US" sz="3200" dirty="0"/>
          </a:p>
        </p:txBody>
      </p:sp>
      <p:sp>
        <p:nvSpPr>
          <p:cNvPr id="5" name="Content Placeholder 4"/>
          <p:cNvSpPr>
            <a:spLocks noGrp="1"/>
          </p:cNvSpPr>
          <p:nvPr>
            <p:ph idx="1"/>
          </p:nvPr>
        </p:nvSpPr>
        <p:spPr>
          <a:xfrm>
            <a:off x="5362892" y="685800"/>
            <a:ext cx="6370320" cy="6019800"/>
          </a:xfrm>
        </p:spPr>
        <p:txBody>
          <a:bodyPr>
            <a:normAutofit lnSpcReduction="10000"/>
          </a:bodyPr>
          <a:lstStyle/>
          <a:p>
            <a:r>
              <a:rPr lang="en-US" sz="2400" dirty="0"/>
              <a:t>“His knowledge of Palestinian topography was accurate. He distinguished between Bethany, the suburb of Jerusalem where Mary and Martha lived (11:1), and ‘Bethany on the other side of the Jordan,’ where John the Baptist preached (1:28). Some of the sites he alluded to, such as </a:t>
            </a:r>
            <a:r>
              <a:rPr lang="en-US" sz="2400" dirty="0" err="1"/>
              <a:t>Aenon</a:t>
            </a:r>
            <a:r>
              <a:rPr lang="en-US" sz="2400" dirty="0"/>
              <a:t> (3:23) and Ephraim (11:54), are not described elsewhere; but, obviously, they were actual places well known to him. His descriptions of the features of Jerusalem, such as the pool by the ‘Sheep Gate’ (5:2), the ‘pool of Siloam’ (9:7), the ‘Stone Pavement’ (Gr. </a:t>
            </a:r>
            <a:r>
              <a:rPr lang="en-US" sz="2400" i="1" dirty="0" err="1"/>
              <a:t>Lithostroton</a:t>
            </a:r>
            <a:r>
              <a:rPr lang="en-US" sz="2400" i="1" dirty="0"/>
              <a:t>,</a:t>
            </a:r>
            <a:r>
              <a:rPr lang="en-US" sz="2400" dirty="0"/>
              <a:t> 19:13), and the varied references to the temple (2:14-16; 8:20; 10:23), show that he was familiar with the city before its destruction. (The devastation was so complete by the middle of the second century that the face of the city had changed entirely.)” </a:t>
            </a:r>
          </a:p>
          <a:p>
            <a:pPr lvl="1"/>
            <a:r>
              <a:rPr lang="en-US" sz="2000" dirty="0" err="1"/>
              <a:t>Tenney</a:t>
            </a:r>
            <a:r>
              <a:rPr lang="en-US" sz="2000" dirty="0"/>
              <a:t>. “The Gospel of John”. Pp. 6.</a:t>
            </a:r>
          </a:p>
        </p:txBody>
      </p:sp>
    </p:spTree>
    <p:extLst>
      <p:ext uri="{BB962C8B-B14F-4D97-AF65-F5344CB8AC3E}">
        <p14:creationId xmlns:p14="http://schemas.microsoft.com/office/powerpoint/2010/main" val="27107092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0412" y="685800"/>
            <a:ext cx="3200400" cy="771525"/>
          </a:xfrm>
        </p:spPr>
        <p:txBody>
          <a:bodyPr>
            <a:normAutofit/>
          </a:bodyPr>
          <a:lstStyle/>
          <a:p>
            <a:pPr algn="ctr"/>
            <a:r>
              <a:rPr lang="en-US" sz="4000" dirty="0">
                <a:solidFill>
                  <a:srgbClr val="FFFF00"/>
                </a:solidFill>
              </a:rPr>
              <a:t>Authorship:</a:t>
            </a:r>
          </a:p>
        </p:txBody>
      </p:sp>
      <p:sp>
        <p:nvSpPr>
          <p:cNvPr id="6" name="Text Placeholder 5"/>
          <p:cNvSpPr>
            <a:spLocks noGrp="1"/>
          </p:cNvSpPr>
          <p:nvPr>
            <p:ph type="body" sz="half" idx="2"/>
          </p:nvPr>
        </p:nvSpPr>
        <p:spPr>
          <a:xfrm>
            <a:off x="228600" y="1828800"/>
            <a:ext cx="4419599" cy="4876800"/>
          </a:xfrm>
        </p:spPr>
        <p:txBody>
          <a:bodyPr>
            <a:normAutofit/>
          </a:bodyPr>
          <a:lstStyle/>
          <a:p>
            <a:r>
              <a:rPr lang="en-US" sz="3200" dirty="0"/>
              <a:t>Internal Evidence: </a:t>
            </a:r>
          </a:p>
          <a:p>
            <a:pPr marL="514350" indent="-514350">
              <a:buAutoNum type="arabicPeriod"/>
            </a:pPr>
            <a:r>
              <a:rPr lang="en-US" sz="3200" dirty="0"/>
              <a:t>1. Was a Jew</a:t>
            </a:r>
          </a:p>
          <a:p>
            <a:pPr marL="514350" indent="-514350">
              <a:buAutoNum type="arabicPeriod"/>
            </a:pPr>
            <a:r>
              <a:rPr lang="en-US" sz="3200" dirty="0"/>
              <a:t>2. Palestinian Jew</a:t>
            </a:r>
          </a:p>
          <a:p>
            <a:pPr marL="514350" indent="-514350">
              <a:buAutoNum type="arabicPeriod"/>
            </a:pPr>
            <a:r>
              <a:rPr lang="en-US" sz="3200" dirty="0"/>
              <a:t>3. Eyewitness to events recorded</a:t>
            </a:r>
          </a:p>
          <a:p>
            <a:pPr marL="514350" indent="-514350">
              <a:buAutoNum type="arabicPeriod"/>
            </a:pPr>
            <a:endParaRPr lang="en-US" sz="3200" dirty="0"/>
          </a:p>
        </p:txBody>
      </p:sp>
      <p:sp>
        <p:nvSpPr>
          <p:cNvPr id="5" name="Content Placeholder 4"/>
          <p:cNvSpPr>
            <a:spLocks noGrp="1"/>
          </p:cNvSpPr>
          <p:nvPr>
            <p:ph idx="1"/>
          </p:nvPr>
        </p:nvSpPr>
        <p:spPr>
          <a:xfrm>
            <a:off x="5362892" y="685800"/>
            <a:ext cx="6370320" cy="6019800"/>
          </a:xfrm>
        </p:spPr>
        <p:txBody>
          <a:bodyPr>
            <a:normAutofit lnSpcReduction="10000"/>
          </a:bodyPr>
          <a:lstStyle/>
          <a:p>
            <a:r>
              <a:rPr lang="en-US" sz="2400" dirty="0"/>
              <a:t>“Notice the use of first-person plural: ‘the Word became flesh and dwelt among us, full of grace and truth; we have beheld his glory . . . .’ (1:14). Later, in the episode at Bethany when Mary anointed Jesus with costly ointment, the writer explains that the entire ‘house was filled with the fragrance of the ointment’ (12:3). One gets the impression the author is describing from memory the vivid and unforgettable smell of the occasion. More explicit, though, is the author’s direct claim to having firsthand, empirical knowledge of the varied events surrounding the crucifixion. . . It is at this point in the story where the author intrudes into the narrative: ‘He who saw it has borne witness – his testimony is true, and he knows that he tells the truth – that you also may believe’ (19:35).”</a:t>
            </a:r>
          </a:p>
          <a:p>
            <a:pPr lvl="1"/>
            <a:r>
              <a:rPr lang="en-US" sz="2000" dirty="0"/>
              <a:t>Madrigal. “John Among the Synoptic Gospels.” pp. 7. </a:t>
            </a:r>
          </a:p>
        </p:txBody>
      </p:sp>
    </p:spTree>
    <p:extLst>
      <p:ext uri="{BB962C8B-B14F-4D97-AF65-F5344CB8AC3E}">
        <p14:creationId xmlns:p14="http://schemas.microsoft.com/office/powerpoint/2010/main" val="19518731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0412" y="685800"/>
            <a:ext cx="3200400" cy="771525"/>
          </a:xfrm>
        </p:spPr>
        <p:txBody>
          <a:bodyPr>
            <a:normAutofit/>
          </a:bodyPr>
          <a:lstStyle/>
          <a:p>
            <a:pPr algn="ctr"/>
            <a:r>
              <a:rPr lang="en-US" sz="4000" dirty="0">
                <a:solidFill>
                  <a:srgbClr val="FFFF00"/>
                </a:solidFill>
              </a:rPr>
              <a:t>Authorship:</a:t>
            </a:r>
          </a:p>
        </p:txBody>
      </p:sp>
      <p:sp>
        <p:nvSpPr>
          <p:cNvPr id="6" name="Text Placeholder 5"/>
          <p:cNvSpPr>
            <a:spLocks noGrp="1"/>
          </p:cNvSpPr>
          <p:nvPr>
            <p:ph type="body" sz="half" idx="2"/>
          </p:nvPr>
        </p:nvSpPr>
        <p:spPr>
          <a:xfrm>
            <a:off x="228600" y="1828800"/>
            <a:ext cx="4419599" cy="4876800"/>
          </a:xfrm>
        </p:spPr>
        <p:txBody>
          <a:bodyPr>
            <a:normAutofit/>
          </a:bodyPr>
          <a:lstStyle/>
          <a:p>
            <a:r>
              <a:rPr lang="en-US" sz="3200" dirty="0"/>
              <a:t>Internal Evidence: </a:t>
            </a:r>
          </a:p>
          <a:p>
            <a:pPr marL="514350" indent="-514350">
              <a:buAutoNum type="arabicPeriod"/>
            </a:pPr>
            <a:r>
              <a:rPr lang="en-US" sz="3200" dirty="0"/>
              <a:t>1. Was a Jew</a:t>
            </a:r>
          </a:p>
          <a:p>
            <a:pPr marL="514350" indent="-514350">
              <a:buAutoNum type="arabicPeriod"/>
            </a:pPr>
            <a:r>
              <a:rPr lang="en-US" sz="3200" dirty="0"/>
              <a:t>2. Palestinian Jew</a:t>
            </a:r>
          </a:p>
          <a:p>
            <a:pPr marL="514350" indent="-514350">
              <a:buAutoNum type="arabicPeriod"/>
            </a:pPr>
            <a:r>
              <a:rPr lang="en-US" sz="3200" dirty="0"/>
              <a:t>3. Eyewitness to events recorded</a:t>
            </a:r>
          </a:p>
          <a:p>
            <a:pPr marL="514350" indent="-514350">
              <a:buAutoNum type="arabicPeriod"/>
            </a:pPr>
            <a:r>
              <a:rPr lang="en-US" sz="3200" dirty="0"/>
              <a:t>4. Apostolic Authorship</a:t>
            </a:r>
          </a:p>
          <a:p>
            <a:pPr marL="514350" indent="-514350">
              <a:buAutoNum type="arabicPeriod"/>
            </a:pPr>
            <a:endParaRPr lang="en-US" sz="3200" dirty="0"/>
          </a:p>
        </p:txBody>
      </p:sp>
      <p:sp>
        <p:nvSpPr>
          <p:cNvPr id="5" name="Content Placeholder 4"/>
          <p:cNvSpPr>
            <a:spLocks noGrp="1"/>
          </p:cNvSpPr>
          <p:nvPr>
            <p:ph idx="1"/>
          </p:nvPr>
        </p:nvSpPr>
        <p:spPr>
          <a:xfrm>
            <a:off x="5362892" y="685800"/>
            <a:ext cx="6370320" cy="6019800"/>
          </a:xfrm>
        </p:spPr>
        <p:txBody>
          <a:bodyPr>
            <a:normAutofit lnSpcReduction="10000"/>
          </a:bodyPr>
          <a:lstStyle/>
          <a:p>
            <a:r>
              <a:rPr lang="en-US" sz="2400" dirty="0"/>
              <a:t>“He was also closely acquainted with the personal career of Jesus from beginning to end. The author was aware of the thinking of the disciples, and apparently he shared their interests and hopes. He reports the private discourses of Jesus at some length; and even though the criticism has been raised that they are given in the Johannine style rather than in the epigrammatic style quoted in the Synoptics, some quotations in the Synoptics show that Jesus occasionally used the same language when alluding to himself (Matt 10:24-27; 26:64). Even if the author reported Jesus’ words in his own style, he cannot justly be charged with inaccuracy. Also, he shows knowledge of Jesus’ inner consciousness that would have been possible only to a close associate (6:6, 61, 64; 13:1-3, 11; 18:4).”</a:t>
            </a:r>
          </a:p>
          <a:p>
            <a:pPr lvl="1"/>
            <a:r>
              <a:rPr lang="en-US" sz="2000" dirty="0" err="1"/>
              <a:t>Tenney</a:t>
            </a:r>
            <a:r>
              <a:rPr lang="en-US" sz="2000" dirty="0"/>
              <a:t>. “The Gospel of John”. Pp. 7. </a:t>
            </a:r>
          </a:p>
        </p:txBody>
      </p:sp>
    </p:spTree>
    <p:extLst>
      <p:ext uri="{BB962C8B-B14F-4D97-AF65-F5344CB8AC3E}">
        <p14:creationId xmlns:p14="http://schemas.microsoft.com/office/powerpoint/2010/main" val="6807682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0412" y="685800"/>
            <a:ext cx="3200400" cy="771525"/>
          </a:xfrm>
        </p:spPr>
        <p:txBody>
          <a:bodyPr>
            <a:normAutofit/>
          </a:bodyPr>
          <a:lstStyle/>
          <a:p>
            <a:pPr algn="ctr"/>
            <a:r>
              <a:rPr lang="en-US" sz="4000" dirty="0">
                <a:solidFill>
                  <a:srgbClr val="FFFF00"/>
                </a:solidFill>
              </a:rPr>
              <a:t>Authorship:</a:t>
            </a:r>
          </a:p>
        </p:txBody>
      </p:sp>
      <p:sp>
        <p:nvSpPr>
          <p:cNvPr id="6" name="Text Placeholder 5"/>
          <p:cNvSpPr>
            <a:spLocks noGrp="1"/>
          </p:cNvSpPr>
          <p:nvPr>
            <p:ph type="body" sz="half" idx="2"/>
          </p:nvPr>
        </p:nvSpPr>
        <p:spPr>
          <a:xfrm>
            <a:off x="228600" y="1828800"/>
            <a:ext cx="4419599" cy="4876800"/>
          </a:xfrm>
        </p:spPr>
        <p:txBody>
          <a:bodyPr>
            <a:normAutofit/>
          </a:bodyPr>
          <a:lstStyle/>
          <a:p>
            <a:r>
              <a:rPr lang="en-US" sz="3200" dirty="0"/>
              <a:t>Internal Evidence: </a:t>
            </a:r>
          </a:p>
          <a:p>
            <a:pPr marL="514350" indent="-514350">
              <a:buAutoNum type="arabicPeriod"/>
            </a:pPr>
            <a:r>
              <a:rPr lang="en-US" sz="3200" dirty="0"/>
              <a:t>1. Was a Jew</a:t>
            </a:r>
          </a:p>
          <a:p>
            <a:pPr marL="514350" indent="-514350">
              <a:buAutoNum type="arabicPeriod"/>
            </a:pPr>
            <a:r>
              <a:rPr lang="en-US" sz="3200" dirty="0"/>
              <a:t>2. Palestinian Jew</a:t>
            </a:r>
          </a:p>
          <a:p>
            <a:pPr marL="514350" indent="-514350">
              <a:buAutoNum type="arabicPeriod"/>
            </a:pPr>
            <a:r>
              <a:rPr lang="en-US" sz="3200" dirty="0"/>
              <a:t>3. Eyewitness to events recorded</a:t>
            </a:r>
          </a:p>
          <a:p>
            <a:pPr marL="514350" indent="-514350">
              <a:buAutoNum type="arabicPeriod"/>
            </a:pPr>
            <a:r>
              <a:rPr lang="en-US" sz="3200" dirty="0"/>
              <a:t>4. Apostolic Authorship</a:t>
            </a:r>
          </a:p>
          <a:p>
            <a:pPr marL="514350" indent="-514350">
              <a:buFont typeface="Wingdings" pitchFamily="2" charset="2"/>
              <a:buAutoNum type="arabicPeriod"/>
            </a:pPr>
            <a:r>
              <a:rPr lang="en-US" sz="3200" dirty="0"/>
              <a:t>5. Must be John</a:t>
            </a:r>
            <a:endParaRPr lang="en-US" sz="2400" dirty="0"/>
          </a:p>
          <a:p>
            <a:pPr marL="514350" indent="-514350">
              <a:buAutoNum type="arabicPeriod"/>
            </a:pPr>
            <a:endParaRPr lang="en-US" sz="3200" dirty="0"/>
          </a:p>
        </p:txBody>
      </p:sp>
      <p:sp>
        <p:nvSpPr>
          <p:cNvPr id="5" name="Content Placeholder 4"/>
          <p:cNvSpPr>
            <a:spLocks noGrp="1"/>
          </p:cNvSpPr>
          <p:nvPr>
            <p:ph idx="1"/>
          </p:nvPr>
        </p:nvSpPr>
        <p:spPr>
          <a:xfrm>
            <a:off x="5029200" y="152400"/>
            <a:ext cx="7010400" cy="6553200"/>
          </a:xfrm>
        </p:spPr>
        <p:txBody>
          <a:bodyPr>
            <a:noAutofit/>
          </a:bodyPr>
          <a:lstStyle/>
          <a:p>
            <a:r>
              <a:rPr lang="en-US" sz="2100" dirty="0"/>
              <a:t>“The strongest line of evidence for this conclusion is found in the description of the </a:t>
            </a:r>
            <a:r>
              <a:rPr lang="en-US" sz="2100" i="1" dirty="0"/>
              <a:t>beloved disciple</a:t>
            </a:r>
            <a:r>
              <a:rPr lang="en-US" sz="2100" dirty="0"/>
              <a:t>, especially in the final chapter of the Fourth Gospel (21:7, 20, 24; cf. 13:23; 19:26). The scene opens with Jesus making a memorable appearance at the Sea of Tiberias to seven of his disciples, including Peter, Thomas the Twin, Nathanael of Cana, the sons of Zebedee and </a:t>
            </a:r>
            <a:r>
              <a:rPr lang="en-US" sz="2100" i="1" dirty="0"/>
              <a:t>two other disciples</a:t>
            </a:r>
            <a:r>
              <a:rPr lang="en-US" sz="2100" dirty="0"/>
              <a:t> who’s names are not mentioned. Westcott is certain that the author of the Fourth Gospel ‘must have been either one of the </a:t>
            </a:r>
            <a:r>
              <a:rPr lang="en-US" sz="2100" i="1" dirty="0"/>
              <a:t>sons of Zebedee</a:t>
            </a:r>
            <a:r>
              <a:rPr lang="en-US" sz="2100" dirty="0"/>
              <a:t>, or one of the </a:t>
            </a:r>
            <a:r>
              <a:rPr lang="en-US" sz="2100" i="1" dirty="0"/>
              <a:t>two disciples </a:t>
            </a:r>
            <a:r>
              <a:rPr lang="en-US" sz="2100" dirty="0"/>
              <a:t>not described more particularly.” </a:t>
            </a:r>
          </a:p>
          <a:p>
            <a:pPr lvl="1"/>
            <a:r>
              <a:rPr lang="en-US" sz="2100" dirty="0"/>
              <a:t>Madrigal. “John Among the Synoptic Gospels”. Pp. 8. </a:t>
            </a:r>
          </a:p>
          <a:p>
            <a:r>
              <a:rPr lang="en-US" sz="2100" dirty="0"/>
              <a:t>“By process of elimination, it seems reasonably certain that this anonymous disciple and author must have been John the son of Zebedee. Peter did not write the fourth Gospel, for it mentions him frequently in the third person. James the son of Zebedee did not write it, for he was executed by Herod Agrippa I prior to A.D. 44 (Acts 12:2). The remaining possibility is John, who fits the requirements of its authorship quite well.”</a:t>
            </a:r>
          </a:p>
          <a:p>
            <a:pPr lvl="1"/>
            <a:r>
              <a:rPr lang="en-US" sz="2100" dirty="0" err="1"/>
              <a:t>Tenney</a:t>
            </a:r>
            <a:r>
              <a:rPr lang="en-US" sz="2100" dirty="0"/>
              <a:t>. “The Gospel of John”. Pp. 7. </a:t>
            </a:r>
          </a:p>
        </p:txBody>
      </p:sp>
    </p:spTree>
    <p:extLst>
      <p:ext uri="{BB962C8B-B14F-4D97-AF65-F5344CB8AC3E}">
        <p14:creationId xmlns:p14="http://schemas.microsoft.com/office/powerpoint/2010/main" val="16651805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inVertical)">
                                      <p:cBhvr>
                                        <p:cTn id="19" dur="500"/>
                                        <p:tgtEl>
                                          <p:spTgt spid="5">
                                            <p:txEl>
                                              <p:pRg st="2" end="2"/>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907" y="685800"/>
            <a:ext cx="3200400" cy="847725"/>
          </a:xfrm>
        </p:spPr>
        <p:txBody>
          <a:bodyPr>
            <a:normAutofit/>
          </a:bodyPr>
          <a:lstStyle/>
          <a:p>
            <a:pPr algn="ctr"/>
            <a:r>
              <a:rPr lang="en-US" sz="4000" dirty="0">
                <a:solidFill>
                  <a:srgbClr val="FFFF00"/>
                </a:solidFill>
              </a:rPr>
              <a:t>Authorship:</a:t>
            </a:r>
          </a:p>
        </p:txBody>
      </p:sp>
      <p:sp>
        <p:nvSpPr>
          <p:cNvPr id="3" name="Text Placeholder 2"/>
          <p:cNvSpPr>
            <a:spLocks noGrp="1"/>
          </p:cNvSpPr>
          <p:nvPr>
            <p:ph type="body" sz="half" idx="2"/>
          </p:nvPr>
        </p:nvSpPr>
        <p:spPr>
          <a:xfrm>
            <a:off x="760412" y="1676400"/>
            <a:ext cx="3200400" cy="5029200"/>
          </a:xfrm>
        </p:spPr>
        <p:txBody>
          <a:bodyPr>
            <a:normAutofit/>
          </a:bodyPr>
          <a:lstStyle/>
          <a:p>
            <a:pPr algn="ctr"/>
            <a:r>
              <a:rPr lang="en-US" sz="2400" u="sng" dirty="0"/>
              <a:t>External Evidences: </a:t>
            </a:r>
          </a:p>
          <a:p>
            <a:pPr algn="ctr"/>
            <a:r>
              <a:rPr lang="en-US" sz="2400" dirty="0"/>
              <a:t>Irenaeus bishop of Lyons (fl. C. 180)</a:t>
            </a:r>
          </a:p>
          <a:p>
            <a:pPr algn="ctr"/>
            <a:r>
              <a:rPr lang="en-US" sz="2400" dirty="0" err="1"/>
              <a:t>Theophilus</a:t>
            </a:r>
            <a:r>
              <a:rPr lang="en-US" sz="2400" dirty="0"/>
              <a:t> of Antioch (fl. C. 165)</a:t>
            </a:r>
          </a:p>
          <a:p>
            <a:pPr algn="ctr"/>
            <a:r>
              <a:rPr lang="en-US" sz="2400" dirty="0"/>
              <a:t>Clement of Alexandria (fl. C. 220)</a:t>
            </a:r>
          </a:p>
          <a:p>
            <a:pPr algn="ctr"/>
            <a:r>
              <a:rPr lang="en-US" sz="2400" dirty="0"/>
              <a:t>Tertullian of Carthage </a:t>
            </a:r>
          </a:p>
          <a:p>
            <a:pPr algn="ctr"/>
            <a:r>
              <a:rPr lang="en-US" sz="2400" dirty="0" err="1"/>
              <a:t>Tatian</a:t>
            </a:r>
            <a:r>
              <a:rPr lang="en-US" sz="2400" dirty="0"/>
              <a:t> (fl. C. 150)</a:t>
            </a:r>
          </a:p>
          <a:p>
            <a:pPr algn="ctr"/>
            <a:r>
              <a:rPr lang="en-US" sz="2400" dirty="0"/>
              <a:t>Eusebius – church historian of 4</a:t>
            </a:r>
            <a:r>
              <a:rPr lang="en-US" sz="2400" baseline="30000" dirty="0"/>
              <a:t>th</a:t>
            </a:r>
            <a:r>
              <a:rPr lang="en-US" sz="2400" dirty="0"/>
              <a:t> cent.</a:t>
            </a:r>
          </a:p>
        </p:txBody>
      </p:sp>
      <p:sp>
        <p:nvSpPr>
          <p:cNvPr id="4" name="Content Placeholder 3"/>
          <p:cNvSpPr>
            <a:spLocks noGrp="1"/>
          </p:cNvSpPr>
          <p:nvPr>
            <p:ph idx="1"/>
          </p:nvPr>
        </p:nvSpPr>
        <p:spPr/>
        <p:txBody>
          <a:bodyPr>
            <a:normAutofit/>
          </a:bodyPr>
          <a:lstStyle/>
          <a:p>
            <a:r>
              <a:rPr lang="en-US" sz="2400" dirty="0"/>
              <a:t>“Matthew composed a written Gospel for the Hebrews in their own language, while Peter and Paul were preaching the gospel in Rome and founding the church there. After their deaths, mark too, the disciple and interpreter of Peter, handed on to us in writing the things proclaimed by Peter. Luke, the follower of Paul, wrote down in a book the Gospel preached by him. Then John, the disciple of the Lord who had rested on his breast, produced a Gospel while living at Ephesus in Asia.” </a:t>
            </a:r>
          </a:p>
          <a:p>
            <a:pPr lvl="1"/>
            <a:r>
              <a:rPr lang="en-US" sz="2000" dirty="0"/>
              <a:t>Irenaeus. </a:t>
            </a:r>
            <a:r>
              <a:rPr lang="en-US" sz="2000" i="1" dirty="0"/>
              <a:t>Against Heresies</a:t>
            </a:r>
            <a:r>
              <a:rPr lang="en-US" sz="2000" dirty="0"/>
              <a:t>. 5.8.1. </a:t>
            </a:r>
          </a:p>
          <a:p>
            <a:r>
              <a:rPr lang="en-US" sz="2400" dirty="0"/>
              <a:t>Gospel attributed to “John, the companion of Peter, James, and the other apostles” by Eusebius (</a:t>
            </a:r>
            <a:r>
              <a:rPr lang="en-US" sz="2400" i="1" dirty="0"/>
              <a:t>Historia Ecclesiastica. </a:t>
            </a:r>
            <a:r>
              <a:rPr lang="en-US" sz="2400" dirty="0"/>
              <a:t>3.34.5.)</a:t>
            </a:r>
          </a:p>
        </p:txBody>
      </p:sp>
    </p:spTree>
    <p:extLst>
      <p:ext uri="{BB962C8B-B14F-4D97-AF65-F5344CB8AC3E}">
        <p14:creationId xmlns:p14="http://schemas.microsoft.com/office/powerpoint/2010/main" val="159387470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41120" y="467360"/>
            <a:ext cx="9509760" cy="828040"/>
          </a:xfrm>
          <a:solidFill>
            <a:schemeClr val="tx2"/>
          </a:solidFill>
        </p:spPr>
        <p:txBody>
          <a:bodyPr>
            <a:normAutofit/>
          </a:bodyPr>
          <a:lstStyle/>
          <a:p>
            <a:pPr algn="ctr"/>
            <a:r>
              <a:rPr lang="en-US" sz="4000" dirty="0">
                <a:solidFill>
                  <a:srgbClr val="FFFF00"/>
                </a:solidFill>
              </a:rPr>
              <a:t>Date: much more certain</a:t>
            </a:r>
          </a:p>
        </p:txBody>
      </p:sp>
      <p:sp>
        <p:nvSpPr>
          <p:cNvPr id="6" name="Content Placeholder 5"/>
          <p:cNvSpPr>
            <a:spLocks noGrp="1"/>
          </p:cNvSpPr>
          <p:nvPr>
            <p:ph idx="1"/>
          </p:nvPr>
        </p:nvSpPr>
        <p:spPr>
          <a:xfrm>
            <a:off x="533400" y="1676400"/>
            <a:ext cx="4666750" cy="4724400"/>
          </a:xfrm>
          <a:ln>
            <a:noFill/>
          </a:ln>
        </p:spPr>
        <p:txBody>
          <a:bodyPr>
            <a:normAutofit fontScale="92500" lnSpcReduction="20000"/>
          </a:bodyPr>
          <a:lstStyle/>
          <a:p>
            <a:r>
              <a:rPr lang="en-US" sz="2800" dirty="0"/>
              <a:t>Generally attested to within 30 years between 80 AD and 110 AD</a:t>
            </a:r>
          </a:p>
          <a:p>
            <a:r>
              <a:rPr lang="en-US" sz="2800" dirty="0"/>
              <a:t>John </a:t>
            </a:r>
            <a:r>
              <a:rPr lang="en-US" sz="2800" dirty="0" err="1"/>
              <a:t>Rylands</a:t>
            </a:r>
            <a:r>
              <a:rPr lang="en-US" sz="2800" dirty="0"/>
              <a:t> fragment by C.H. Roberts 1935 – John 18:31-33, 37-38 </a:t>
            </a:r>
          </a:p>
          <a:p>
            <a:pPr lvl="1"/>
            <a:r>
              <a:rPr lang="en-US" sz="2400" dirty="0"/>
              <a:t>Incorporated in papyrus MS that cannot be dated any later than 135</a:t>
            </a:r>
          </a:p>
          <a:p>
            <a:pPr lvl="1"/>
            <a:r>
              <a:rPr lang="en-US" sz="2400" dirty="0"/>
              <a:t>Therefore would have been written and circulated earlier than this copy</a:t>
            </a:r>
          </a:p>
          <a:p>
            <a:pPr lvl="1"/>
            <a:r>
              <a:rPr lang="en-US" sz="2400" dirty="0"/>
              <a:t>Egerton papyrus (roughly same time) alludes to Gospel of John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8750" y="1981200"/>
            <a:ext cx="5424487" cy="3867738"/>
          </a:xfrm>
          <a:prstGeom prst="rect">
            <a:avLst/>
          </a:prstGeom>
        </p:spPr>
      </p:pic>
    </p:spTree>
    <p:extLst>
      <p:ext uri="{BB962C8B-B14F-4D97-AF65-F5344CB8AC3E}">
        <p14:creationId xmlns:p14="http://schemas.microsoft.com/office/powerpoint/2010/main" val="129231524"/>
      </p:ext>
    </p:extLst>
  </p:cSld>
  <p:clrMapOvr>
    <a:masterClrMapping/>
  </p:clrMapOvr>
  <p:transition spd="slow">
    <p:push dir="u"/>
  </p:transition>
</p:sld>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TF03417271.potx" id="{FAD70E18-2F21-4BAE-983F-13051C6D1C17}" vid="{4B4DF9DC-15EC-4671-A52A-56A08B977F11}"/>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project plan presentation (widescreen)</Template>
  <TotalTime>121</TotalTime>
  <Words>1845</Words>
  <Application>Microsoft Office PowerPoint</Application>
  <PresentationFormat>Widescreen</PresentationFormat>
  <Paragraphs>99</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Wingdings</vt:lpstr>
      <vt:lpstr>Corbel</vt:lpstr>
      <vt:lpstr>Euphemia</vt:lpstr>
      <vt:lpstr>Arial</vt:lpstr>
      <vt:lpstr>Banded Design Blue 16x9</vt:lpstr>
      <vt:lpstr>PowerPoint Presentation</vt:lpstr>
      <vt:lpstr>The most disputed and studied Gospel </vt:lpstr>
      <vt:lpstr>Authorship:</vt:lpstr>
      <vt:lpstr>Authorship:</vt:lpstr>
      <vt:lpstr>Authorship:</vt:lpstr>
      <vt:lpstr>Authorship:</vt:lpstr>
      <vt:lpstr>Authorship:</vt:lpstr>
      <vt:lpstr>Authorship:</vt:lpstr>
      <vt:lpstr>Date: much more certain</vt:lpstr>
      <vt:lpstr>Purpose: Why Did John Write It?</vt:lpstr>
      <vt:lpstr>Different Ways to Outline the Gospel of John</vt:lpstr>
      <vt:lpstr>Other Unique Aspects to the Gospel of John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Sipe</dc:creator>
  <cp:lastModifiedBy>Brian Sipe</cp:lastModifiedBy>
  <cp:revision>12</cp:revision>
  <dcterms:created xsi:type="dcterms:W3CDTF">2017-04-02T12:41:01Z</dcterms:created>
  <dcterms:modified xsi:type="dcterms:W3CDTF">2017-04-02T14:42:20Z</dcterms:modified>
</cp:coreProperties>
</file>