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16"/>
  </p:notesMasterIdLst>
  <p:sldIdLst>
    <p:sldId id="265" r:id="rId2"/>
    <p:sldId id="256" r:id="rId3"/>
    <p:sldId id="261" r:id="rId4"/>
    <p:sldId id="263" r:id="rId5"/>
    <p:sldId id="266" r:id="rId6"/>
    <p:sldId id="269" r:id="rId7"/>
    <p:sldId id="270" r:id="rId8"/>
    <p:sldId id="271" r:id="rId9"/>
    <p:sldId id="272" r:id="rId10"/>
    <p:sldId id="273" r:id="rId11"/>
    <p:sldId id="262" r:id="rId12"/>
    <p:sldId id="275" r:id="rId13"/>
    <p:sldId id="274" r:id="rId14"/>
    <p:sldId id="276" r:id="rId15"/>
  </p:sldIdLst>
  <p:sldSz cx="9144000" cy="6858000" type="screen4x3"/>
  <p:notesSz cx="6858000" cy="9144000"/>
  <p:embeddedFontLst>
    <p:embeddedFont>
      <p:font typeface="Berlin Sans FB Demi" panose="020E0802020502020306" pitchFamily="34" charset="0"/>
      <p:bold r:id="rId17"/>
    </p:embeddedFont>
    <p:embeddedFont>
      <p:font typeface="Calibri Light" panose="020F0302020204030204" pitchFamily="34" charset="0"/>
      <p:regular r:id="rId18"/>
      <p:italic r:id="rId19"/>
    </p:embeddedFont>
    <p:embeddedFont>
      <p:font typeface="Arial Narrow" panose="020B0606020202030204" pitchFamily="34" charset="0"/>
      <p:regular r:id="rId20"/>
      <p:bold r:id="rId21"/>
      <p:italic r:id="rId22"/>
      <p:boldItalic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Bodoni MT Condensed" panose="02070606080606020203" pitchFamily="18" charset="0"/>
      <p:regular r:id="rId28"/>
      <p:bold r:id="rId29"/>
      <p:italic r:id="rId30"/>
      <p:boldItalic r:id="rId31"/>
    </p:embeddedFont>
    <p:embeddedFont>
      <p:font typeface="Century Gothic" panose="020B0502020202020204" pitchFamily="34" charset="0"/>
      <p:regular r:id="rId32"/>
      <p:bold r:id="rId33"/>
      <p:italic r:id="rId34"/>
      <p:boldItalic r:id="rId35"/>
    </p:embeddedFont>
    <p:embeddedFont>
      <p:font typeface="Britannic Bold" panose="020B0903060703020204" pitchFamily="34" charset="0"/>
      <p:regular r:id="rId36"/>
    </p:embeddedFont>
    <p:embeddedFont>
      <p:font typeface="Bernard MT Condensed" panose="02050806060905020404" pitchFamily="18" charset="0"/>
      <p:regular r:id="rId37"/>
    </p:embeddedFont>
    <p:embeddedFont>
      <p:font typeface="Bodoni MT Black" panose="02070A03080606020203" pitchFamily="18" charset="0"/>
      <p:bold r:id="rId38"/>
      <p:boldItalic r:id="rId39"/>
    </p:embeddedFont>
    <p:embeddedFont>
      <p:font typeface="Georgia" panose="02040502050405020303" pitchFamily="18" charset="0"/>
      <p:regular r:id="rId40"/>
      <p:bold r:id="rId41"/>
      <p:italic r:id="rId42"/>
      <p:boldItalic r:id="rId43"/>
    </p:embeddedFont>
    <p:embeddedFont>
      <p:font typeface="Cambria" panose="02040503050406030204" pitchFamily="18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964F16"/>
    <a:srgbClr val="F49A28"/>
    <a:srgbClr val="FF9432"/>
    <a:srgbClr val="F2E9D5"/>
    <a:srgbClr val="D06928"/>
    <a:srgbClr val="000000"/>
    <a:srgbClr val="9E91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27" d="100"/>
          <a:sy n="127" d="100"/>
        </p:scale>
        <p:origin x="51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font" Target="fonts/font23.fntdata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42" Type="http://schemas.openxmlformats.org/officeDocument/2006/relationships/font" Target="fonts/font26.fntdata"/><Relationship Id="rId47" Type="http://schemas.openxmlformats.org/officeDocument/2006/relationships/font" Target="fonts/font3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9" Type="http://schemas.openxmlformats.org/officeDocument/2006/relationships/font" Target="fonts/font13.fntdata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font" Target="fonts/font21.fntdata"/><Relationship Id="rId40" Type="http://schemas.openxmlformats.org/officeDocument/2006/relationships/font" Target="fonts/font24.fntdata"/><Relationship Id="rId45" Type="http://schemas.openxmlformats.org/officeDocument/2006/relationships/font" Target="fonts/font2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4" Type="http://schemas.openxmlformats.org/officeDocument/2006/relationships/font" Target="fonts/font2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Relationship Id="rId43" Type="http://schemas.openxmlformats.org/officeDocument/2006/relationships/font" Target="fonts/font2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font" Target="fonts/font22.fntdata"/><Relationship Id="rId46" Type="http://schemas.openxmlformats.org/officeDocument/2006/relationships/font" Target="fonts/font30.fntdata"/><Relationship Id="rId20" Type="http://schemas.openxmlformats.org/officeDocument/2006/relationships/font" Target="fonts/font4.fntdata"/><Relationship Id="rId41" Type="http://schemas.openxmlformats.org/officeDocument/2006/relationships/font" Target="fonts/font2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6168B9-83F3-4CD3-A83B-99659E5712E1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1BEE6-9B2F-46E5-954A-87E67A21BF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555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49787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6757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27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5204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0651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747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6562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027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2602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6197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092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95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7593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47967E-CEF0-4A32-BE7E-14A0AE27E405}" type="datetimeFigureOut">
              <a:rPr lang="en-US" smtClean="0"/>
              <a:t>9/11/2016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91606C-B25D-4F12-99B4-00ECDFBC97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62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omans 1: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64" y="4980978"/>
            <a:ext cx="6370872" cy="23227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5143987" y="5034370"/>
            <a:ext cx="36199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66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Berlin Sans FB Demi" panose="020E0802020502020306" pitchFamily="34" charset="0"/>
              </a:rPr>
              <a:t>ROMANS</a:t>
            </a:r>
            <a:endParaRPr lang="en-US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0608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2660214"/>
            <a:ext cx="422909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For I am not ashamed of the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it is the power of God for salvation to everyone who believes, to the Jew first and also to the Greek. </a:t>
            </a:r>
          </a:p>
          <a:p>
            <a:pPr lvl="0" defTabSz="914400">
              <a:spcBef>
                <a:spcPts val="600"/>
              </a:spcBef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For in it the righteousness of God is revealed from faith to faith; as it is written, “But the righteous man shall live by faith.”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1:16-17</a:t>
            </a:r>
          </a:p>
        </p:txBody>
      </p:sp>
    </p:spTree>
    <p:extLst>
      <p:ext uri="{BB962C8B-B14F-4D97-AF65-F5344CB8AC3E}">
        <p14:creationId xmlns:p14="http://schemas.microsoft.com/office/powerpoint/2010/main" val="30404827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72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</a:extLst>
          </a:blip>
          <a:srcRect l="5805" r="52400"/>
          <a:stretch/>
        </p:blipFill>
        <p:spPr>
          <a:xfrm>
            <a:off x="109927" y="96328"/>
            <a:ext cx="3840192" cy="6891068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8199" name="Rectangle 7"/>
          <p:cNvSpPr>
            <a:spLocks noChangeArrowheads="1"/>
          </p:cNvSpPr>
          <p:nvPr/>
        </p:nvSpPr>
        <p:spPr bwMode="auto">
          <a:xfrm>
            <a:off x="533400" y="1333500"/>
            <a:ext cx="8610600" cy="685800"/>
          </a:xfrm>
          <a:prstGeom prst="rect">
            <a:avLst/>
          </a:prstGeom>
          <a:solidFill>
            <a:schemeClr val="accent4">
              <a:lumMod val="50000"/>
            </a:schemeClr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216322" y="1165282"/>
            <a:ext cx="6581955" cy="1143000"/>
          </a:xfrm>
        </p:spPr>
        <p:txBody>
          <a:bodyPr>
            <a:normAutofit/>
          </a:bodyPr>
          <a:lstStyle/>
          <a:p>
            <a:pPr algn="l"/>
            <a:r>
              <a:rPr lang="en-US" altLang="en-US" sz="4000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Bernard MT Condensed" panose="02050806060905020404" pitchFamily="18" charset="0"/>
              </a:rPr>
              <a:t>“I am not ashamed”</a:t>
            </a:r>
          </a:p>
        </p:txBody>
      </p:sp>
      <p:sp>
        <p:nvSpPr>
          <p:cNvPr id="8196" name="AutoShape 4"/>
          <p:cNvSpPr>
            <a:spLocks noChangeArrowheads="1"/>
          </p:cNvSpPr>
          <p:nvPr/>
        </p:nvSpPr>
        <p:spPr bwMode="auto">
          <a:xfrm>
            <a:off x="1790699" y="3314973"/>
            <a:ext cx="7594839" cy="2300287"/>
          </a:xfrm>
          <a:prstGeom prst="roundRect">
            <a:avLst>
              <a:gd name="adj" fmla="val 12495"/>
            </a:avLst>
          </a:prstGeom>
          <a:solidFill>
            <a:srgbClr val="F2E9D5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2286000" y="2795860"/>
            <a:ext cx="5132717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“For I am not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ashamed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 of the gospel,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it is the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power of God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salvation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to everyone who believes, to the Jew first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and also to the Greek.</a:t>
            </a:r>
          </a:p>
          <a:p>
            <a:pPr lvl="0" algn="ctr" defTabSz="914400">
              <a:spcBef>
                <a:spcPct val="50000"/>
              </a:spcBef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in it the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righteousness of God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is revealed 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lang="en-US" altLang="en-US" kern="0" dirty="0">
                <a:solidFill>
                  <a:sysClr val="windowText" lastClr="000000"/>
                </a:solidFill>
                <a:latin typeface="Cambria" panose="02040503050406030204" pitchFamily="18" charset="0"/>
              </a:rPr>
              <a:t>from faith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to faith; as it is written, 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‘But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</a:rPr>
              <a:t>the righteous man shall live by faith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.’”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27667" y="5829468"/>
            <a:ext cx="194155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b="1" kern="0" dirty="0">
                <a:solidFill>
                  <a:sysClr val="windowText" lastClr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ontemporary Brush" charset="0"/>
              </a:rPr>
              <a:t>Romans 1:16,17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702565" y="2779418"/>
            <a:ext cx="2194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>
              <a:defRPr/>
            </a:pPr>
            <a:r>
              <a:rPr lang="en-US" altLang="en-US" sz="2800" b="1" kern="0" dirty="0">
                <a:solidFill>
                  <a:sysClr val="windowText" lastClr="000000"/>
                </a:solidFill>
                <a:effectLst>
                  <a:glow rad="254000">
                    <a:schemeClr val="bg1">
                      <a:alpha val="60000"/>
                    </a:schemeClr>
                  </a:glow>
                  <a:outerShdw blurRad="38100" dist="38100" dir="2700000" algn="tl">
                    <a:srgbClr val="C0C0C0"/>
                  </a:outerShdw>
                </a:effectLst>
                <a:latin typeface="Contemporary Brush" charset="0"/>
              </a:rPr>
              <a:t>The Theme:  </a:t>
            </a:r>
          </a:p>
        </p:txBody>
      </p:sp>
      <p:sp>
        <p:nvSpPr>
          <p:cNvPr id="5" name="Rectangle 4"/>
          <p:cNvSpPr/>
          <p:nvPr/>
        </p:nvSpPr>
        <p:spPr>
          <a:xfrm rot="16200000">
            <a:off x="5150590" y="2871332"/>
            <a:ext cx="617528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Bodoni MT Black" panose="02070A03080606020203" pitchFamily="18" charset="0"/>
              </a:rPr>
              <a:t>ROMANS</a:t>
            </a:r>
          </a:p>
        </p:txBody>
      </p:sp>
    </p:spTree>
    <p:extLst>
      <p:ext uri="{BB962C8B-B14F-4D97-AF65-F5344CB8AC3E}">
        <p14:creationId xmlns:p14="http://schemas.microsoft.com/office/powerpoint/2010/main" val="29395171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 animBg="1"/>
      <p:bldP spid="8197" grpId="0"/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2660214"/>
            <a:ext cx="4229099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16 For I am not ashamed of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for it is the power of God for salvation to everyone who believes, to the Jew first and also to the Greek.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17 For in it the 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righteousness of God 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revealed from faith to faith; as it is written, “But the righteous man shall live by faith.”</a:t>
            </a: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1:16-17</a:t>
            </a:r>
          </a:p>
        </p:txBody>
      </p:sp>
      <p:sp>
        <p:nvSpPr>
          <p:cNvPr id="6" name="Rectangle 5"/>
          <p:cNvSpPr/>
          <p:nvPr/>
        </p:nvSpPr>
        <p:spPr>
          <a:xfrm>
            <a:off x="480230" y="3193673"/>
            <a:ext cx="3683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 – </a:t>
            </a:r>
            <a:r>
              <a:rPr lang="en-US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good news of God’s plan to save man through Jesus Christ.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80230" y="4214485"/>
            <a:ext cx="368369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Righteousness of God – </a:t>
            </a:r>
            <a:r>
              <a:rPr lang="en-US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God’s way of making man righteous by faith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94096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1999" y="2660214"/>
            <a:ext cx="4229099" cy="32470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18 For the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wrath of God 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revealed from heaven against all ungodliness and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unrighteousness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men who suppress the truth in unrighteousness, </a:t>
            </a:r>
          </a:p>
          <a:p>
            <a:pPr lvl="0" defTabSz="914400">
              <a:spcBef>
                <a:spcPts val="600"/>
              </a:spcBef>
            </a:pP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19 because that which is known about God is evident within them; for God made it evident to them.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1:18-19</a:t>
            </a:r>
          </a:p>
        </p:txBody>
      </p:sp>
    </p:spTree>
    <p:extLst>
      <p:ext uri="{BB962C8B-B14F-4D97-AF65-F5344CB8AC3E}">
        <p14:creationId xmlns:p14="http://schemas.microsoft.com/office/powerpoint/2010/main" val="20846368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Image result for romans 1:2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9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6564" y="4980978"/>
            <a:ext cx="6370872" cy="2322777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Rectangle 1"/>
          <p:cNvSpPr/>
          <p:nvPr/>
        </p:nvSpPr>
        <p:spPr>
          <a:xfrm>
            <a:off x="5143987" y="5034370"/>
            <a:ext cx="3619902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66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uLnTx/>
                <a:uFillTx/>
                <a:latin typeface="Berlin Sans FB Demi" panose="020E0802020502020306" pitchFamily="34" charset="0"/>
              </a:rPr>
              <a:t>ROMANS</a:t>
            </a: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uLnTx/>
              <a:uFillTx/>
              <a:latin typeface="Berlin Sans FB Demi" panose="020E0802020502020306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303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4F1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49345" y="2886075"/>
            <a:ext cx="8851780" cy="377451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45" y="-188822"/>
            <a:ext cx="9296291" cy="345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575235" y="4347153"/>
            <a:ext cx="4481676" cy="2464922"/>
          </a:xfrm>
          <a:prstGeom prst="rect">
            <a:avLst/>
          </a:prstGeom>
          <a:effectLst>
            <a:softEdge rad="482600"/>
          </a:effectLst>
        </p:spPr>
      </p:pic>
      <p:sp>
        <p:nvSpPr>
          <p:cNvPr id="6" name="Rectangle 5"/>
          <p:cNvSpPr/>
          <p:nvPr/>
        </p:nvSpPr>
        <p:spPr>
          <a:xfrm>
            <a:off x="3035011" y="4116320"/>
            <a:ext cx="497443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Lesson #1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 </a:t>
            </a:r>
            <a:r>
              <a:rPr lang="en-US" sz="2400" b="1" dirty="0">
                <a:solidFill>
                  <a:srgbClr val="0000CC"/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Introduction</a:t>
            </a:r>
            <a:r>
              <a:rPr lang="en-US" sz="2400" dirty="0"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1:1-18</a:t>
            </a:r>
            <a:endParaRPr lang="en-US" sz="2400" dirty="0"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7200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2481"/>
          <a:stretch/>
        </p:blipFill>
        <p:spPr>
          <a:xfrm>
            <a:off x="-66675" y="-38100"/>
            <a:ext cx="9210675" cy="3390182"/>
          </a:xfrm>
          <a:prstGeom prst="rect">
            <a:avLst/>
          </a:prstGeom>
        </p:spPr>
      </p:pic>
      <p:sp>
        <p:nvSpPr>
          <p:cNvPr id="1331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67803" y="3855290"/>
            <a:ext cx="8125903" cy="2879544"/>
          </a:xfrm>
          <a:noFill/>
          <a:ln>
            <a:noFill/>
          </a:ln>
        </p:spPr>
        <p:txBody>
          <a:bodyPr>
            <a:normAutofit/>
          </a:bodyPr>
          <a:lstStyle/>
          <a:p>
            <a:pPr marL="1087438" lvl="1" indent="-34131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I </a:t>
            </a:r>
            <a:r>
              <a:rPr lang="en-US" altLang="en-US" b="1" dirty="0">
                <a:solidFill>
                  <a:srgbClr val="FF9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think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I would go to heaven today.</a:t>
            </a:r>
          </a:p>
          <a:p>
            <a:pPr marL="1087438" lvl="1" indent="-34131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I’ve </a:t>
            </a:r>
            <a:r>
              <a:rPr lang="en-US" altLang="en-US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done </a:t>
            </a:r>
            <a:r>
              <a:rPr lang="en-US" altLang="en-US" b="1" dirty="0">
                <a:solidFill>
                  <a:srgbClr val="FF9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enough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for the Lord to go to heaven.</a:t>
            </a:r>
          </a:p>
          <a:p>
            <a:pPr marL="1087438" lvl="1" indent="-34131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I am a “</a:t>
            </a:r>
            <a:r>
              <a:rPr lang="en-US" altLang="en-US" b="1" dirty="0">
                <a:solidFill>
                  <a:srgbClr val="FF9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good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enough” person to go to heaven.</a:t>
            </a:r>
          </a:p>
          <a:p>
            <a:pPr marL="1087438" lvl="1" indent="-34131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There is </a:t>
            </a:r>
            <a:r>
              <a:rPr lang="en-US" altLang="en-US" b="1" dirty="0">
                <a:solidFill>
                  <a:srgbClr val="FF9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nothing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that I have done that  </a:t>
            </a:r>
            <a:b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</a:b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would keep me from heaven.</a:t>
            </a:r>
          </a:p>
          <a:p>
            <a:pPr marL="1087438" lvl="1" indent="-341313">
              <a:spcBef>
                <a:spcPts val="1200"/>
              </a:spcBef>
              <a:buFont typeface="Wingdings" panose="05000000000000000000" pitchFamily="2" charset="2"/>
              <a:buChar char="q"/>
            </a:pP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 I am </a:t>
            </a:r>
            <a:r>
              <a:rPr lang="en-US" altLang="en-US" sz="2400" b="1" dirty="0">
                <a:solidFill>
                  <a:srgbClr val="FF943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too bad </a:t>
            </a:r>
            <a:r>
              <a:rPr lang="en-US" alt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ndy" pitchFamily="66" charset="0"/>
              </a:rPr>
              <a:t>of a person to go to heaven.</a:t>
            </a:r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7803" y="2527361"/>
            <a:ext cx="7772400" cy="1143000"/>
          </a:xfrm>
        </p:spPr>
        <p:txBody>
          <a:bodyPr>
            <a:normAutofit/>
          </a:bodyPr>
          <a:lstStyle/>
          <a:p>
            <a:r>
              <a:rPr lang="en-US" altLang="en-US" sz="6600" dirty="0">
                <a:solidFill>
                  <a:srgbClr val="D06928"/>
                </a:solidFill>
                <a:effectLst>
                  <a:outerShdw blurRad="50800" dist="38100" algn="l" rotWithShape="0">
                    <a:schemeClr val="accent4">
                      <a:lumMod val="60000"/>
                      <a:lumOff val="40000"/>
                      <a:alpha val="40000"/>
                    </a:schemeClr>
                  </a:outerShdw>
                </a:effectLst>
                <a:latin typeface="Bodoni MT Condensed" panose="02070606080606020203" pitchFamily="18" charset="0"/>
              </a:rPr>
              <a:t>Why study this book?</a:t>
            </a:r>
          </a:p>
        </p:txBody>
      </p:sp>
    </p:spTree>
    <p:extLst>
      <p:ext uri="{BB962C8B-B14F-4D97-AF65-F5344CB8AC3E}">
        <p14:creationId xmlns:p14="http://schemas.microsoft.com/office/powerpoint/2010/main" val="20127091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 bldLvl="2"/>
      <p:bldP spid="133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Image result for romans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/>
          <p:cNvSpPr>
            <a:spLocks noChangeArrowheads="1"/>
          </p:cNvSpPr>
          <p:nvPr/>
        </p:nvSpPr>
        <p:spPr bwMode="auto">
          <a:xfrm>
            <a:off x="965233" y="1443041"/>
            <a:ext cx="8446185" cy="2300287"/>
          </a:xfrm>
          <a:prstGeom prst="roundRect">
            <a:avLst>
              <a:gd name="adj" fmla="val 12495"/>
            </a:avLst>
          </a:prstGeom>
          <a:solidFill>
            <a:schemeClr val="bg1"/>
          </a:solidFill>
          <a:ln w="12700">
            <a:solidFill>
              <a:schemeClr val="tx1"/>
            </a:solidFill>
            <a:round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741614" y="923928"/>
            <a:ext cx="5609977" cy="311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0488" tIns="44450" rIns="90488" bIns="4445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2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“For I am not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mbria" panose="02040503050406030204" pitchFamily="18" charset="0"/>
              </a:rPr>
              <a:t>ashamed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 of the gospel,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it is the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power of God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salvation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to everyone who believes, to the Jew first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and also to the Greek.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For in it the </a:t>
            </a:r>
            <a:r>
              <a:rPr kumimoji="0" lang="en-US" altLang="en-US" sz="1800" b="1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righteousness of God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is revealed from faith to faith; as it is written, </a:t>
            </a:r>
            <a:b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</a:b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‘But 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Cambria" panose="02040503050406030204" pitchFamily="18" charset="0"/>
              </a:rPr>
              <a:t>the righteous man shall live by faith</a:t>
            </a:r>
            <a:r>
              <a:rPr kumimoji="0" lang="en-US" alt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mbria" panose="02040503050406030204" pitchFamily="18" charset="0"/>
              </a:rPr>
              <a:t>.’”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521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75" y="2355414"/>
            <a:ext cx="4276725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00C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Paul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a bond-servant of Christ Jesus, called as an apostle, set apart for the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God, 2 which He promised beforehand through His prophets in the holy Scriptures, 3 </a:t>
            </a:r>
            <a:r>
              <a:rPr lang="en-US" sz="2000" dirty="0">
                <a:solidFill>
                  <a:srgbClr val="0000C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concerning His Son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who was born of a descendant of David according to the flesh, 4 who was </a:t>
            </a:r>
            <a:r>
              <a:rPr lang="en-US" sz="2000" b="1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declared the Son of God with power 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by the resurrection from the dead, according to the Spirit of holiness, </a:t>
            </a:r>
            <a:r>
              <a:rPr lang="en-US" sz="2000" dirty="0">
                <a:solidFill>
                  <a:srgbClr val="0000C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Jesus Christ our Lord</a:t>
            </a:r>
            <a:r>
              <a:rPr lang="en-US" sz="200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latin typeface="Century Gothic" panose="020B0502020202020204" pitchFamily="34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itannic Bold" panose="020B0903060703020204" pitchFamily="34" charset="0"/>
              </a:rPr>
              <a:t>ROMANS 1:1-4</a:t>
            </a:r>
          </a:p>
        </p:txBody>
      </p:sp>
    </p:spTree>
    <p:extLst>
      <p:ext uri="{BB962C8B-B14F-4D97-AF65-F5344CB8AC3E}">
        <p14:creationId xmlns:p14="http://schemas.microsoft.com/office/powerpoint/2010/main" val="7314290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76" y="2355414"/>
            <a:ext cx="4076700" cy="386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 through whom we have received grace and apostleship to bring about the obedience of faith among all the Gentiles for His name’s sake, 6 among whom you also are the called of Jesus Christ;</a:t>
            </a:r>
          </a:p>
          <a:p>
            <a:pPr lvl="0" defTabSz="914400">
              <a:spcBef>
                <a:spcPts val="600"/>
              </a:spcBef>
            </a:pPr>
            <a:r>
              <a:rPr lang="en-US" sz="2000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 to </a:t>
            </a:r>
            <a:r>
              <a:rPr lang="en-US" sz="2000" kern="0" dirty="0">
                <a:solidFill>
                  <a:srgbClr val="0000C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who are beloved of God in Rome</a:t>
            </a:r>
            <a:r>
              <a:rPr lang="en-US" sz="2000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called as </a:t>
            </a:r>
            <a:r>
              <a:rPr lang="en-US" sz="2000" kern="0" dirty="0">
                <a:solidFill>
                  <a:srgbClr val="0000CC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saints</a:t>
            </a:r>
            <a:r>
              <a:rPr lang="en-US" sz="2000" kern="0" dirty="0"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Grace to you and peace from God our Father and the Lord Jesus Christ.</a:t>
            </a: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1:5-7</a:t>
            </a:r>
          </a:p>
        </p:txBody>
      </p:sp>
    </p:spTree>
    <p:extLst>
      <p:ext uri="{BB962C8B-B14F-4D97-AF65-F5344CB8AC3E}">
        <p14:creationId xmlns:p14="http://schemas.microsoft.com/office/powerpoint/2010/main" val="42227932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76" y="2355414"/>
            <a:ext cx="40767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8 First,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 thank my God 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through Jesus Christ for you all, because your faith is being proclaimed throughout the whole world. 9 For God, whom I serve in my spirit in the preaching of the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of His Son, is my witness as to how unceasingly I make mention of you, 10 always in my prayers making request, if perhaps now at last by the will of God I may succeed in coming to you. 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1:8-10</a:t>
            </a:r>
          </a:p>
        </p:txBody>
      </p:sp>
    </p:spTree>
    <p:extLst>
      <p:ext uri="{BB962C8B-B14F-4D97-AF65-F5344CB8AC3E}">
        <p14:creationId xmlns:p14="http://schemas.microsoft.com/office/powerpoint/2010/main" val="33245161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76" y="2355414"/>
            <a:ext cx="40767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11 For I </a:t>
            </a:r>
            <a:r>
              <a:rPr lang="en-US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long to see you </a:t>
            </a:r>
            <a:r>
              <a:rPr lang="en-US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 that I may impart some spiritual gift to you, that you may be established; 12 that is, that I may be encouraged together with you while among you, each of us by the other’s faith, both yours and mine. 13 I do not want you to be unaware, brethren, that often I have planned to come to you (and have been prevented so far) so that I may obtain some fruit among you also, even as among the rest of the Gentiles. </a:t>
            </a:r>
            <a:endParaRPr kumimoji="0" lang="en-US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1:11-13</a:t>
            </a:r>
          </a:p>
        </p:txBody>
      </p:sp>
    </p:spTree>
    <p:extLst>
      <p:ext uri="{BB962C8B-B14F-4D97-AF65-F5344CB8AC3E}">
        <p14:creationId xmlns:p14="http://schemas.microsoft.com/office/powerpoint/2010/main" val="17913069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00576" y="2355414"/>
            <a:ext cx="40767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/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14 I am under obligation both to Greeks and to barbarians, both to the wise and to the foolish. 15 So, for my part, I am eager to preach the </a:t>
            </a:r>
            <a:r>
              <a:rPr lang="en-US" sz="2000" b="1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gospel</a:t>
            </a:r>
            <a:r>
              <a:rPr lang="en-US" sz="2000" kern="0" dirty="0">
                <a:solidFill>
                  <a:sysClr val="windowText" lastClr="000000"/>
                </a:solidFill>
                <a:latin typeface="Century Gothic" panose="020B0502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to you also who are in Rome.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Image result for bible stud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5" b="28000"/>
          <a:stretch/>
        </p:blipFill>
        <p:spPr bwMode="auto">
          <a:xfrm>
            <a:off x="0" y="0"/>
            <a:ext cx="9144000" cy="2124076"/>
          </a:xfrm>
          <a:prstGeom prst="rect">
            <a:avLst/>
          </a:prstGeom>
          <a:noFill/>
          <a:effectLst>
            <a:softEdge rad="2032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20292"/>
            <a:ext cx="9143999" cy="15039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7300" y="1362583"/>
            <a:ext cx="3686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Britannic Bold" panose="020B0903060703020204" pitchFamily="34" charset="0"/>
              </a:rPr>
              <a:t>ROMANS 1:14-15</a:t>
            </a:r>
          </a:p>
        </p:txBody>
      </p:sp>
    </p:spTree>
    <p:extLst>
      <p:ext uri="{BB962C8B-B14F-4D97-AF65-F5344CB8AC3E}">
        <p14:creationId xmlns:p14="http://schemas.microsoft.com/office/powerpoint/2010/main" val="272876537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453</TotalTime>
  <Words>684</Words>
  <Application>Microsoft Office PowerPoint</Application>
  <PresentationFormat>On-screen Show (4:3)</PresentationFormat>
  <Paragraphs>43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31" baseType="lpstr">
      <vt:lpstr>Berlin Sans FB Demi</vt:lpstr>
      <vt:lpstr>Wingdings</vt:lpstr>
      <vt:lpstr>Calibri Light</vt:lpstr>
      <vt:lpstr>Arial Narrow</vt:lpstr>
      <vt:lpstr>Calibri</vt:lpstr>
      <vt:lpstr>Bodoni MT Condensed</vt:lpstr>
      <vt:lpstr>Century Gothic</vt:lpstr>
      <vt:lpstr>Arial</vt:lpstr>
      <vt:lpstr>Times New Roman</vt:lpstr>
      <vt:lpstr>Contemporary Brush</vt:lpstr>
      <vt:lpstr>Britannic Bold</vt:lpstr>
      <vt:lpstr>Bernard MT Condensed</vt:lpstr>
      <vt:lpstr>Bodoni MT Black</vt:lpstr>
      <vt:lpstr>Andy</vt:lpstr>
      <vt:lpstr>Georgia</vt:lpstr>
      <vt:lpstr>Cambria</vt:lpstr>
      <vt:lpstr>Office Theme</vt:lpstr>
      <vt:lpstr>PowerPoint Presentation</vt:lpstr>
      <vt:lpstr>PowerPoint Presentation</vt:lpstr>
      <vt:lpstr>Why study this book?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“I am not ashamed”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 Hafer</dc:creator>
  <cp:lastModifiedBy>Jack Hafer</cp:lastModifiedBy>
  <cp:revision>25</cp:revision>
  <dcterms:created xsi:type="dcterms:W3CDTF">2016-09-09T18:11:43Z</dcterms:created>
  <dcterms:modified xsi:type="dcterms:W3CDTF">2016-09-11T19:12:02Z</dcterms:modified>
</cp:coreProperties>
</file>