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  <p:sldMasterId id="2147483690" r:id="rId3"/>
    <p:sldMasterId id="2147483702" r:id="rId4"/>
    <p:sldMasterId id="2147483714" r:id="rId5"/>
    <p:sldMasterId id="2147483732" r:id="rId6"/>
    <p:sldMasterId id="2147483744" r:id="rId7"/>
  </p:sldMasterIdLst>
  <p:sldIdLst>
    <p:sldId id="263" r:id="rId8"/>
    <p:sldId id="259" r:id="rId9"/>
    <p:sldId id="257" r:id="rId10"/>
    <p:sldId id="295" r:id="rId11"/>
    <p:sldId id="296" r:id="rId12"/>
    <p:sldId id="297" r:id="rId13"/>
    <p:sldId id="298" r:id="rId14"/>
    <p:sldId id="299" r:id="rId15"/>
    <p:sldId id="300" r:id="rId16"/>
    <p:sldId id="301" r:id="rId17"/>
    <p:sldId id="302" r:id="rId18"/>
    <p:sldId id="264" r:id="rId19"/>
    <p:sldId id="256" r:id="rId20"/>
    <p:sldId id="265" r:id="rId21"/>
    <p:sldId id="282" r:id="rId22"/>
    <p:sldId id="283" r:id="rId23"/>
    <p:sldId id="267" r:id="rId24"/>
    <p:sldId id="268" r:id="rId25"/>
    <p:sldId id="269" r:id="rId26"/>
    <p:sldId id="270" r:id="rId27"/>
    <p:sldId id="271" r:id="rId28"/>
    <p:sldId id="294" r:id="rId29"/>
    <p:sldId id="272" r:id="rId30"/>
    <p:sldId id="273" r:id="rId31"/>
    <p:sldId id="285" r:id="rId32"/>
    <p:sldId id="281" r:id="rId33"/>
  </p:sldIdLst>
  <p:sldSz cx="9144000" cy="6858000" type="screen4x3"/>
  <p:notesSz cx="6858000" cy="9144000"/>
  <p:embeddedFontLst>
    <p:embeddedFont>
      <p:font typeface="Georgia" panose="02040502050405020303" pitchFamily="18" charset="0"/>
      <p:regular r:id="rId34"/>
      <p:bold r:id="rId35"/>
      <p:italic r:id="rId36"/>
      <p:boldItalic r:id="rId37"/>
    </p:embeddedFont>
    <p:embeddedFont>
      <p:font typeface="Century" panose="02040604050505020304" pitchFamily="18" charset="0"/>
      <p:regular r:id="rId38"/>
    </p:embeddedFont>
    <p:embeddedFont>
      <p:font typeface="Rage Italic" panose="03070502040507070304" pitchFamily="66" charset="0"/>
      <p:regular r:id="rId39"/>
    </p:embeddedFont>
    <p:embeddedFont>
      <p:font typeface="Arial Narrow" panose="020B0606020202030204" pitchFamily="34" charset="0"/>
      <p:regular r:id="rId40"/>
      <p:bold r:id="rId41"/>
      <p:italic r:id="rId42"/>
      <p:boldItalic r:id="rId43"/>
    </p:embeddedFont>
    <p:embeddedFont>
      <p:font typeface="Rockwell" panose="02060603020205020403" pitchFamily="18" charset="0"/>
      <p:regular r:id="rId44"/>
      <p:bold r:id="rId45"/>
      <p:italic r:id="rId46"/>
      <p:boldItalic r:id="rId47"/>
    </p:embeddedFont>
    <p:embeddedFont>
      <p:font typeface="Bookman Old Style" panose="02050604050505020204" pitchFamily="18" charset="0"/>
      <p:regular r:id="rId48"/>
      <p:bold r:id="rId49"/>
      <p:italic r:id="rId50"/>
      <p:boldItalic r:id="rId51"/>
    </p:embeddedFont>
    <p:embeddedFont>
      <p:font typeface="Tahoma" panose="020B0604030504040204" pitchFamily="34" charset="0"/>
      <p:regular r:id="rId52"/>
      <p:bold r:id="rId53"/>
    </p:embeddedFont>
    <p:embeddedFont>
      <p:font typeface="Calibri" panose="020F0502020204030204" pitchFamily="34" charset="0"/>
      <p:regular r:id="rId54"/>
      <p:bold r:id="rId55"/>
      <p:italic r:id="rId56"/>
      <p:boldItalic r:id="rId57"/>
    </p:embeddedFont>
    <p:embeddedFont>
      <p:font typeface="Century Gothic" panose="020B0502020202020204" pitchFamily="34" charset="0"/>
      <p:regular r:id="rId58"/>
      <p:bold r:id="rId59"/>
      <p:italic r:id="rId60"/>
      <p:boldItalic r:id="rId61"/>
    </p:embeddedFont>
    <p:embeddedFont>
      <p:font typeface="Bodoni MT Condensed" panose="02070606080606020203" pitchFamily="18" charset="0"/>
      <p:regular r:id="rId62"/>
      <p:bold r:id="rId63"/>
      <p:italic r:id="rId64"/>
      <p:boldItalic r:id="rId65"/>
    </p:embeddedFont>
    <p:embeddedFont>
      <p:font typeface="Calibri Light" panose="020F0302020204030204" pitchFamily="34" charset="0"/>
      <p:regular r:id="rId66"/>
      <p:italic r:id="rId67"/>
    </p:embeddedFont>
    <p:embeddedFont>
      <p:font typeface="Poor Richard" panose="02080502050505020702" pitchFamily="18" charset="0"/>
      <p:regular r:id="rId6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800000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3" d="100"/>
          <a:sy n="93" d="100"/>
        </p:scale>
        <p:origin x="57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63" Type="http://schemas.openxmlformats.org/officeDocument/2006/relationships/font" Target="fonts/font30.fntdata"/><Relationship Id="rId68" Type="http://schemas.openxmlformats.org/officeDocument/2006/relationships/font" Target="fonts/font35.fntdata"/><Relationship Id="rId7" Type="http://schemas.openxmlformats.org/officeDocument/2006/relationships/slideMaster" Target="slideMasters/slideMaster7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font" Target="fonts/font25.fntdata"/><Relationship Id="rId66" Type="http://schemas.openxmlformats.org/officeDocument/2006/relationships/font" Target="fonts/font33.fntdata"/><Relationship Id="rId5" Type="http://schemas.openxmlformats.org/officeDocument/2006/relationships/slideMaster" Target="slideMasters/slideMaster5.xml"/><Relationship Id="rId61" Type="http://schemas.openxmlformats.org/officeDocument/2006/relationships/font" Target="fonts/font28.fntdata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font" Target="fonts/font23.fntdata"/><Relationship Id="rId64" Type="http://schemas.openxmlformats.org/officeDocument/2006/relationships/font" Target="fonts/font31.fntdata"/><Relationship Id="rId69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font" Target="fonts/font18.fntdata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59" Type="http://schemas.openxmlformats.org/officeDocument/2006/relationships/font" Target="fonts/font26.fntdata"/><Relationship Id="rId67" Type="http://schemas.openxmlformats.org/officeDocument/2006/relationships/font" Target="fonts/font34.fntdata"/><Relationship Id="rId20" Type="http://schemas.openxmlformats.org/officeDocument/2006/relationships/slide" Target="slides/slide13.xml"/><Relationship Id="rId41" Type="http://schemas.openxmlformats.org/officeDocument/2006/relationships/font" Target="fonts/font8.fntdata"/><Relationship Id="rId54" Type="http://schemas.openxmlformats.org/officeDocument/2006/relationships/font" Target="fonts/font21.fntdata"/><Relationship Id="rId62" Type="http://schemas.openxmlformats.org/officeDocument/2006/relationships/font" Target="fonts/font29.fntdata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font" Target="fonts/font24.fntdata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60" Type="http://schemas.openxmlformats.org/officeDocument/2006/relationships/font" Target="fonts/font27.fntdata"/><Relationship Id="rId65" Type="http://schemas.openxmlformats.org/officeDocument/2006/relationships/font" Target="fonts/font32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font" Target="fonts/font6.fntdata"/><Relationship Id="rId34" Type="http://schemas.openxmlformats.org/officeDocument/2006/relationships/font" Target="fonts/font1.fntdata"/><Relationship Id="rId50" Type="http://schemas.openxmlformats.org/officeDocument/2006/relationships/font" Target="fonts/font17.fntdata"/><Relationship Id="rId55" Type="http://schemas.openxmlformats.org/officeDocument/2006/relationships/font" Target="fonts/font2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83B45-686C-4A63-8520-B4594A5C541B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61C4D-1169-4787-95B9-452112B96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866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83B45-686C-4A63-8520-B4594A5C541B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61C4D-1169-4787-95B9-452112B96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741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83B45-686C-4A63-8520-B4594A5C541B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61C4D-1169-4787-95B9-452112B96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1462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47" y="1122363"/>
            <a:ext cx="7773308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347" y="3602038"/>
            <a:ext cx="777330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FD4A-8440-436A-981D-D3473DE2985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7/5/2016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B1465-4EED-4F9D-AC14-6156E7A58AA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2827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FD4A-8440-436A-981D-D3473DE2985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7/5/2016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B1465-4EED-4F9D-AC14-6156E7A58AA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1278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1933" y="657227"/>
            <a:ext cx="7300134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1933" y="3602039"/>
            <a:ext cx="7300134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FD4A-8440-436A-981D-D3473DE2985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7/5/2016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B1465-4EED-4F9D-AC14-6156E7A58AA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8975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6" y="2088320"/>
            <a:ext cx="3829503" cy="370288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052" y="2088320"/>
            <a:ext cx="3820616" cy="370288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FD4A-8440-436A-981D-D3473DE2985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7/5/2016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B1465-4EED-4F9D-AC14-6156E7A58AA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3856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5427" y="2088320"/>
            <a:ext cx="3600326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346" y="2912232"/>
            <a:ext cx="3830406" cy="287896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9230" y="2088320"/>
            <a:ext cx="3591437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912232"/>
            <a:ext cx="3821518" cy="287896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FD4A-8440-436A-981D-D3473DE2985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7/5/2016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B1465-4EED-4F9D-AC14-6156E7A58AA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1178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FD4A-8440-436A-981D-D3473DE2985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7/5/2016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B1465-4EED-4F9D-AC14-6156E7A58AA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0268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FD4A-8440-436A-981D-D3473DE2985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7/5/2016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B1465-4EED-4F9D-AC14-6156E7A58AA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8798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2949178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8548" y="609600"/>
            <a:ext cx="4642119" cy="5181600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7921" y="2971801"/>
            <a:ext cx="2949178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FD4A-8440-436A-981D-D3473DE2985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7/5/2016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B1465-4EED-4F9D-AC14-6156E7A58AA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724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83B45-686C-4A63-8520-B4594A5C541B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61C4D-1169-4787-95B9-452112B96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404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416760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49932" y="758881"/>
            <a:ext cx="2966938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971800"/>
            <a:ext cx="4171242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FD4A-8440-436A-981D-D3473DE2985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7/5/2016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B1465-4EED-4F9D-AC14-6156E7A58AA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7108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4289373"/>
            <a:ext cx="7775673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355" y="621322"/>
            <a:ext cx="7775673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5108728"/>
            <a:ext cx="7774499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FD4A-8440-436A-981D-D3473DE2985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7/5/2016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B1465-4EED-4F9D-AC14-6156E7A58AA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9286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4204820"/>
            <a:ext cx="776532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FD4A-8440-436A-981D-D3473DE2985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7/5/2016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B1465-4EED-4F9D-AC14-6156E7A58AA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1350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5" y="4204821"/>
            <a:ext cx="776532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FD4A-8440-436A-981D-D3473DE2985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7/5/2016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B1465-4EED-4F9D-AC14-6156E7A58AA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5245" y="641749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457200"/>
            <a:r>
              <a:rPr lang="en-US" sz="8000" dirty="0">
                <a:solidFill>
                  <a:prstClr val="white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46721" y="307337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457200"/>
            <a:r>
              <a:rPr lang="en-US" sz="8000" dirty="0">
                <a:solidFill>
                  <a:prstClr val="white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70633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2126943"/>
            <a:ext cx="7766495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650556"/>
            <a:ext cx="776532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FD4A-8440-436A-981D-D3473DE2985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7/5/2016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B1465-4EED-4F9D-AC14-6156E7A58AA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7354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5" y="609601"/>
            <a:ext cx="776532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88320"/>
            <a:ext cx="2474217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2911624"/>
            <a:ext cx="2474217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3658" y="2088320"/>
            <a:ext cx="2473919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3659" y="2911624"/>
            <a:ext cx="247486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088320"/>
            <a:ext cx="246840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2260" y="2911624"/>
            <a:ext cx="2468408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FD4A-8440-436A-981D-D3473DE2985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7/5/2016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B1465-4EED-4F9D-AC14-6156E7A58AA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1543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7" y="3989147"/>
            <a:ext cx="247421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19015" y="2092235"/>
            <a:ext cx="2205038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7" y="4565409"/>
            <a:ext cx="2474216" cy="1225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26" y="3989147"/>
            <a:ext cx="247423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092235"/>
            <a:ext cx="2197894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565408"/>
            <a:ext cx="2475252" cy="1225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0067" y="3989147"/>
            <a:ext cx="246742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14603" y="2092235"/>
            <a:ext cx="219908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973" y="4565410"/>
            <a:ext cx="2470694" cy="122579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FD4A-8440-436A-981D-D3473DE2985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7/5/2016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B1465-4EED-4F9D-AC14-6156E7A58AA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6815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FD4A-8440-436A-981D-D3473DE2985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7/5/2016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B1465-4EED-4F9D-AC14-6156E7A58AA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019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0"/>
            <a:ext cx="1906993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6" y="609600"/>
            <a:ext cx="5744029" cy="51816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FD4A-8440-436A-981D-D3473DE2985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7/5/2016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B1465-4EED-4F9D-AC14-6156E7A58AA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1039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6C276-7FA7-45A5-AA0B-443CBCA840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C0B44-B6E6-4F62-BE50-9B7CAC3587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186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83B45-686C-4A63-8520-B4594A5C541B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61C4D-1169-4787-95B9-452112B96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0162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6C276-7FA7-45A5-AA0B-443CBCA840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C0B44-B6E6-4F62-BE50-9B7CAC3587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1041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6C276-7FA7-45A5-AA0B-443CBCA840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C0B44-B6E6-4F62-BE50-9B7CAC3587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4925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6C276-7FA7-45A5-AA0B-443CBCA840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C0B44-B6E6-4F62-BE50-9B7CAC3587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7768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6C276-7FA7-45A5-AA0B-443CBCA840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C0B44-B6E6-4F62-BE50-9B7CAC3587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1772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6C276-7FA7-45A5-AA0B-443CBCA840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C0B44-B6E6-4F62-BE50-9B7CAC3587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4096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6C276-7FA7-45A5-AA0B-443CBCA840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C0B44-B6E6-4F62-BE50-9B7CAC3587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8762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6C276-7FA7-45A5-AA0B-443CBCA840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C0B44-B6E6-4F62-BE50-9B7CAC3587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3013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6C276-7FA7-45A5-AA0B-443CBCA840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C0B44-B6E6-4F62-BE50-9B7CAC3587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101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6C276-7FA7-45A5-AA0B-443CBCA840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C0B44-B6E6-4F62-BE50-9B7CAC3587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860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6C276-7FA7-45A5-AA0B-443CBCA840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C0B44-B6E6-4F62-BE50-9B7CAC3587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960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83B45-686C-4A63-8520-B4594A5C541B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61C4D-1169-4787-95B9-452112B96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3327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6C276-7FA7-45A5-AA0B-443CBCA840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C0B44-B6E6-4F62-BE50-9B7CAC3587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5614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6C276-7FA7-45A5-AA0B-443CBCA840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C0B44-B6E6-4F62-BE50-9B7CAC3587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7893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6C276-7FA7-45A5-AA0B-443CBCA840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C0B44-B6E6-4F62-BE50-9B7CAC3587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381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6C276-7FA7-45A5-AA0B-443CBCA840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C0B44-B6E6-4F62-BE50-9B7CAC3587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92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6C276-7FA7-45A5-AA0B-443CBCA840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C0B44-B6E6-4F62-BE50-9B7CAC3587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1809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6C276-7FA7-45A5-AA0B-443CBCA840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C0B44-B6E6-4F62-BE50-9B7CAC3587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0701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6C276-7FA7-45A5-AA0B-443CBCA840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C0B44-B6E6-4F62-BE50-9B7CAC3587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7753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6C276-7FA7-45A5-AA0B-443CBCA840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C0B44-B6E6-4F62-BE50-9B7CAC3587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7906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6C276-7FA7-45A5-AA0B-443CBCA840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C0B44-B6E6-4F62-BE50-9B7CAC3587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6421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6C276-7FA7-45A5-AA0B-443CBCA840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C0B44-B6E6-4F62-BE50-9B7CAC3587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808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83B45-686C-4A63-8520-B4594A5C541B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61C4D-1169-4787-95B9-452112B96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230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6C276-7FA7-45A5-AA0B-443CBCA840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C0B44-B6E6-4F62-BE50-9B7CAC3587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4375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47" y="1122363"/>
            <a:ext cx="7773308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347" y="3602038"/>
            <a:ext cx="777330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FD4A-8440-436A-981D-D3473DE2985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7/6/2016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B1465-4EED-4F9D-AC14-6156E7A58AA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558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FD4A-8440-436A-981D-D3473DE2985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7/6/2016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B1465-4EED-4F9D-AC14-6156E7A58AA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626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1933" y="657227"/>
            <a:ext cx="7300134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1933" y="3602039"/>
            <a:ext cx="7300134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FD4A-8440-436A-981D-D3473DE2985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7/6/2016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B1465-4EED-4F9D-AC14-6156E7A58AA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3232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6" y="2088320"/>
            <a:ext cx="3829503" cy="370288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052" y="2088320"/>
            <a:ext cx="3820616" cy="370288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FD4A-8440-436A-981D-D3473DE2985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7/6/2016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B1465-4EED-4F9D-AC14-6156E7A58AA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3385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5427" y="2088320"/>
            <a:ext cx="3600326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346" y="2912232"/>
            <a:ext cx="3830406" cy="287896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9230" y="2088320"/>
            <a:ext cx="3591437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912232"/>
            <a:ext cx="3821518" cy="287896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FD4A-8440-436A-981D-D3473DE2985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7/6/2016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B1465-4EED-4F9D-AC14-6156E7A58AA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8857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FD4A-8440-436A-981D-D3473DE2985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7/6/2016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B1465-4EED-4F9D-AC14-6156E7A58AA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1374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FD4A-8440-436A-981D-D3473DE2985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7/6/2016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B1465-4EED-4F9D-AC14-6156E7A58AA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2617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2949178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8548" y="609600"/>
            <a:ext cx="4642119" cy="5181600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7921" y="2971801"/>
            <a:ext cx="2949178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FD4A-8440-436A-981D-D3473DE2985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7/6/2016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B1465-4EED-4F9D-AC14-6156E7A58AA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78205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416760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49932" y="758881"/>
            <a:ext cx="2966938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971800"/>
            <a:ext cx="4171242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FD4A-8440-436A-981D-D3473DE2985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7/6/2016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B1465-4EED-4F9D-AC14-6156E7A58AA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533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83B45-686C-4A63-8520-B4594A5C541B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61C4D-1169-4787-95B9-452112B96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31920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4289373"/>
            <a:ext cx="7775673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355" y="621322"/>
            <a:ext cx="7775673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5108728"/>
            <a:ext cx="7774499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FD4A-8440-436A-981D-D3473DE2985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7/6/2016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B1465-4EED-4F9D-AC14-6156E7A58AA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0372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4204820"/>
            <a:ext cx="776532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FD4A-8440-436A-981D-D3473DE2985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7/6/2016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B1465-4EED-4F9D-AC14-6156E7A58AA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7963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5" y="4204821"/>
            <a:ext cx="776532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FD4A-8440-436A-981D-D3473DE2985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7/6/2016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B1465-4EED-4F9D-AC14-6156E7A58AA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5245" y="641749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457200"/>
            <a:r>
              <a:rPr lang="en-US" sz="8000" dirty="0">
                <a:solidFill>
                  <a:prstClr val="white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46721" y="307337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457200"/>
            <a:r>
              <a:rPr lang="en-US" sz="8000" dirty="0">
                <a:solidFill>
                  <a:prstClr val="white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5301796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2126943"/>
            <a:ext cx="7766495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650556"/>
            <a:ext cx="776532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FD4A-8440-436A-981D-D3473DE2985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7/6/2016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B1465-4EED-4F9D-AC14-6156E7A58AA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76508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5" y="609601"/>
            <a:ext cx="776532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88320"/>
            <a:ext cx="2474217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2911624"/>
            <a:ext cx="2474217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3658" y="2088320"/>
            <a:ext cx="2473919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3659" y="2911624"/>
            <a:ext cx="247486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088320"/>
            <a:ext cx="246840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2260" y="2911624"/>
            <a:ext cx="2468408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FD4A-8440-436A-981D-D3473DE2985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7/6/2016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B1465-4EED-4F9D-AC14-6156E7A58AA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59929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7" y="3989147"/>
            <a:ext cx="247421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19015" y="2092235"/>
            <a:ext cx="2205038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7" y="4565409"/>
            <a:ext cx="2474216" cy="1225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26" y="3989147"/>
            <a:ext cx="247423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092235"/>
            <a:ext cx="2197894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565408"/>
            <a:ext cx="2475252" cy="1225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0067" y="3989147"/>
            <a:ext cx="246742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14603" y="2092235"/>
            <a:ext cx="219908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973" y="4565410"/>
            <a:ext cx="2470694" cy="122579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FD4A-8440-436A-981D-D3473DE2985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7/6/2016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B1465-4EED-4F9D-AC14-6156E7A58AA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91451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FD4A-8440-436A-981D-D3473DE2985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7/6/2016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B1465-4EED-4F9D-AC14-6156E7A58AA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41732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0"/>
            <a:ext cx="1906993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6" y="609600"/>
            <a:ext cx="5744029" cy="51816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FD4A-8440-436A-981D-D3473DE2985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7/6/2016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B1465-4EED-4F9D-AC14-6156E7A58AA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1418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6C276-7FA7-45A5-AA0B-443CBCA840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C0B44-B6E6-4F62-BE50-9B7CAC3587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58713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6C276-7FA7-45A5-AA0B-443CBCA840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C0B44-B6E6-4F62-BE50-9B7CAC3587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431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83B45-686C-4A63-8520-B4594A5C541B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61C4D-1169-4787-95B9-452112B96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77992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6C276-7FA7-45A5-AA0B-443CBCA840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C0B44-B6E6-4F62-BE50-9B7CAC3587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20793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6C276-7FA7-45A5-AA0B-443CBCA840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C0B44-B6E6-4F62-BE50-9B7CAC3587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25108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6C276-7FA7-45A5-AA0B-443CBCA840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C0B44-B6E6-4F62-BE50-9B7CAC3587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46069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6C276-7FA7-45A5-AA0B-443CBCA840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C0B44-B6E6-4F62-BE50-9B7CAC3587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3943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6C276-7FA7-45A5-AA0B-443CBCA840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C0B44-B6E6-4F62-BE50-9B7CAC3587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75334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6C276-7FA7-45A5-AA0B-443CBCA840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C0B44-B6E6-4F62-BE50-9B7CAC3587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28590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6C276-7FA7-45A5-AA0B-443CBCA840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C0B44-B6E6-4F62-BE50-9B7CAC3587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39205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6C276-7FA7-45A5-AA0B-443CBCA840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C0B44-B6E6-4F62-BE50-9B7CAC3587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57977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6C276-7FA7-45A5-AA0B-443CBCA840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C0B44-B6E6-4F62-BE50-9B7CAC3587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95145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47" y="1122363"/>
            <a:ext cx="7773308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347" y="3602038"/>
            <a:ext cx="777330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FD4A-8440-436A-981D-D3473DE2985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7/6/2016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B1465-4EED-4F9D-AC14-6156E7A58AA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6865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83B45-686C-4A63-8520-B4594A5C541B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61C4D-1169-4787-95B9-452112B96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57647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FD4A-8440-436A-981D-D3473DE2985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7/6/2016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B1465-4EED-4F9D-AC14-6156E7A58AA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20190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1933" y="657227"/>
            <a:ext cx="7300134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1933" y="3602039"/>
            <a:ext cx="7300134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FD4A-8440-436A-981D-D3473DE2985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7/6/2016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B1465-4EED-4F9D-AC14-6156E7A58AA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2173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6" y="2088320"/>
            <a:ext cx="3829503" cy="370288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052" y="2088320"/>
            <a:ext cx="3820616" cy="370288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FD4A-8440-436A-981D-D3473DE2985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7/6/2016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B1465-4EED-4F9D-AC14-6156E7A58AA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05010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5427" y="2088320"/>
            <a:ext cx="3600326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346" y="2912232"/>
            <a:ext cx="3830406" cy="287896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9230" y="2088320"/>
            <a:ext cx="3591437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912232"/>
            <a:ext cx="3821518" cy="287896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FD4A-8440-436A-981D-D3473DE2985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7/6/2016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B1465-4EED-4F9D-AC14-6156E7A58AA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23549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FD4A-8440-436A-981D-D3473DE2985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7/6/2016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B1465-4EED-4F9D-AC14-6156E7A58AA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44757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FD4A-8440-436A-981D-D3473DE2985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7/6/2016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B1465-4EED-4F9D-AC14-6156E7A58AA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70435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2949178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8548" y="609600"/>
            <a:ext cx="4642119" cy="5181600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7921" y="2971801"/>
            <a:ext cx="2949178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FD4A-8440-436A-981D-D3473DE2985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7/6/2016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B1465-4EED-4F9D-AC14-6156E7A58AA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66779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416760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49932" y="758881"/>
            <a:ext cx="2966938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971800"/>
            <a:ext cx="4171242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FD4A-8440-436A-981D-D3473DE2985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7/6/2016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B1465-4EED-4F9D-AC14-6156E7A58AA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68714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4289373"/>
            <a:ext cx="7775673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355" y="621322"/>
            <a:ext cx="7775673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5108728"/>
            <a:ext cx="7774499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FD4A-8440-436A-981D-D3473DE2985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7/6/2016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B1465-4EED-4F9D-AC14-6156E7A58AA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96247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4204820"/>
            <a:ext cx="776532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FD4A-8440-436A-981D-D3473DE2985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7/6/2016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B1465-4EED-4F9D-AC14-6156E7A58AA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804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83B45-686C-4A63-8520-B4594A5C541B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61C4D-1169-4787-95B9-452112B96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04472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5" y="4204821"/>
            <a:ext cx="776532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FD4A-8440-436A-981D-D3473DE2985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7/6/2016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B1465-4EED-4F9D-AC14-6156E7A58AA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5245" y="641749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457200"/>
            <a:r>
              <a:rPr lang="en-US" sz="8000" dirty="0">
                <a:solidFill>
                  <a:prstClr val="white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46721" y="307337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457200"/>
            <a:r>
              <a:rPr lang="en-US" sz="8000" dirty="0">
                <a:solidFill>
                  <a:prstClr val="white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5890653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2126943"/>
            <a:ext cx="7766495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650556"/>
            <a:ext cx="776532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FD4A-8440-436A-981D-D3473DE2985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7/6/2016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B1465-4EED-4F9D-AC14-6156E7A58AA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95139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5" y="609601"/>
            <a:ext cx="776532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88320"/>
            <a:ext cx="2474217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2911624"/>
            <a:ext cx="2474217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3658" y="2088320"/>
            <a:ext cx="2473919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3659" y="2911624"/>
            <a:ext cx="247486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088320"/>
            <a:ext cx="246840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2260" y="2911624"/>
            <a:ext cx="2468408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FD4A-8440-436A-981D-D3473DE2985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7/6/2016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B1465-4EED-4F9D-AC14-6156E7A58AA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35401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7" y="3989147"/>
            <a:ext cx="247421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19015" y="2092235"/>
            <a:ext cx="2205038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7" y="4565409"/>
            <a:ext cx="2474216" cy="1225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26" y="3989147"/>
            <a:ext cx="247423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092235"/>
            <a:ext cx="2197894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565408"/>
            <a:ext cx="2475252" cy="1225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0067" y="3989147"/>
            <a:ext cx="246742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14603" y="2092235"/>
            <a:ext cx="219908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973" y="4565410"/>
            <a:ext cx="2470694" cy="122579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FD4A-8440-436A-981D-D3473DE2985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7/6/2016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B1465-4EED-4F9D-AC14-6156E7A58AA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21836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FD4A-8440-436A-981D-D3473DE2985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7/6/2016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B1465-4EED-4F9D-AC14-6156E7A58AA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75698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0"/>
            <a:ext cx="1906993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6" y="609600"/>
            <a:ext cx="5744029" cy="51816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FD4A-8440-436A-981D-D3473DE2985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7/6/2016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B1465-4EED-4F9D-AC14-6156E7A58AA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3778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17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0.xml"/><Relationship Id="rId16" Type="http://schemas.openxmlformats.org/officeDocument/2006/relationships/slideLayout" Target="../slideLayouts/slideLayout94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A83B45-686C-4A63-8520-B4594A5C541B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561C4D-1169-4787-95B9-452112B96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227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96064"/>
            <a:ext cx="776532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836CFD4A-8440-436A-981D-D3473DE2985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457200"/>
              <a:t>7/5/2016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46" y="5883276"/>
            <a:ext cx="5004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9AAB1465-4EED-4F9D-AC14-6156E7A58AA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7161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D76C276-7FA7-45A5-AA0B-443CBCA840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7/5/2016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E1C0B44-B6E6-4F62-BE50-9B7CAC3587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412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D76C276-7FA7-45A5-AA0B-443CBCA840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7/6/2016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E1C0B44-B6E6-4F62-BE50-9B7CAC3587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38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96064"/>
            <a:ext cx="776532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836CFD4A-8440-436A-981D-D3473DE2985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457200"/>
              <a:t>7/6/2016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46" y="5883276"/>
            <a:ext cx="5004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9AAB1465-4EED-4F9D-AC14-6156E7A58AA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6903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D76C276-7FA7-45A5-AA0B-443CBCA840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7/6/2016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E1C0B44-B6E6-4F62-BE50-9B7CAC3587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124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96064"/>
            <a:ext cx="776532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836CFD4A-8440-436A-981D-D3473DE2985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457200"/>
              <a:t>7/6/2016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46" y="5883276"/>
            <a:ext cx="5004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9AAB1465-4EED-4F9D-AC14-6156E7A58AA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4692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biblehub.com/isaiah/43-13.htm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biblehub.com/revelation/2-8.htm" TargetMode="External"/><Relationship Id="rId7" Type="http://schemas.openxmlformats.org/officeDocument/2006/relationships/image" Target="../media/image19.png"/><Relationship Id="rId2" Type="http://schemas.openxmlformats.org/officeDocument/2006/relationships/hyperlink" Target="http://biblehub.com/isaiah/48-12.htm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hyperlink" Target="http://biblehub.com/isaiah/44-6.htm" TargetMode="External"/><Relationship Id="rId4" Type="http://schemas.openxmlformats.org/officeDocument/2006/relationships/hyperlink" Target="http://biblehub.com/revelation/22-13.htm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1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tabletmix.com/files/iPad-Air-Wallpaper-Space-02-600x6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5" r="15510"/>
          <a:stretch/>
        </p:blipFill>
        <p:spPr bwMode="auto">
          <a:xfrm rot="5400000">
            <a:off x="1143001" y="-1142999"/>
            <a:ext cx="6857999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88783" y="4916449"/>
            <a:ext cx="53600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prstClr val="white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Poor Richard" panose="02080502050505020702" pitchFamily="18" charset="0"/>
              </a:rPr>
              <a:t>Revela</a:t>
            </a:r>
            <a:r>
              <a:rPr lang="en-US" sz="9600" b="1" dirty="0">
                <a:solidFill>
                  <a:prstClr val="white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Poor Richard" panose="02080502050505020702" pitchFamily="18" charset="0"/>
              </a:rPr>
              <a:t>  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3012306" y="4753934"/>
            <a:ext cx="32646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Condensed" panose="02070606080606020203" pitchFamily="18" charset="0"/>
              </a:rPr>
              <a:t>The final vengeance of God</a:t>
            </a:r>
            <a:endParaRPr lang="en-US" dirty="0">
              <a:solidFill>
                <a:prstClr val="black"/>
              </a:solidFill>
              <a:latin typeface="Bodoni MT Condensed" panose="02070606080606020203" pitchFamily="18" charset="0"/>
            </a:endParaRPr>
          </a:p>
        </p:txBody>
      </p:sp>
      <p:pic>
        <p:nvPicPr>
          <p:cNvPr id="7172" name="Picture 4" descr="http://www.clker.com/cliparts/r/n/5/5/k/o/don-cross-h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748" y="4776236"/>
            <a:ext cx="1147869" cy="1583634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9915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5553"/>
            <a:ext cx="9144000" cy="3442447"/>
          </a:xfrm>
          <a:prstGeom prst="rect">
            <a:avLst/>
          </a:prstGeom>
          <a:effectLst>
            <a:softEdge rad="4953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1708931"/>
            <a:ext cx="7766495" cy="2511835"/>
          </a:xfrm>
        </p:spPr>
        <p:txBody>
          <a:bodyPr/>
          <a:lstStyle/>
          <a:p>
            <a:r>
              <a:rPr lang="en-US" cap="none" dirty="0"/>
              <a:t>“Truly I say to you, this generation will not pass away until all these things take place</a:t>
            </a:r>
            <a:r>
              <a:rPr lang="en-US" cap="none" dirty="0" smtClean="0"/>
              <a:t>.”</a:t>
            </a:r>
            <a:endParaRPr lang="en-US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000" dirty="0"/>
              <a:t>(Matthew 24:34)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1276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345" y="1880364"/>
            <a:ext cx="7780619" cy="437659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Rectangle 5"/>
          <p:cNvSpPr/>
          <p:nvPr/>
        </p:nvSpPr>
        <p:spPr>
          <a:xfrm>
            <a:off x="1937623" y="879912"/>
            <a:ext cx="56477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3200" b="1" dirty="0" smtClean="0">
                <a:solidFill>
                  <a:prstClr val="white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Bookman Old Style" panose="02050604050505020204"/>
              </a:rPr>
              <a:t>Siege of Jerusalem 70 AD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54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s://bibliobulimica.files.wordpress.com/2015/03/stc_93299_2000x13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8667"/>
            <a:ext cx="9144000" cy="608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75" y="4200407"/>
            <a:ext cx="6504996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457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tomorrowsworld.org/sites/default/files/styles/1001x283/public/booklets/shutterstock_1073418891.jpg?itok=7s2IF7_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73" y="156149"/>
            <a:ext cx="8465220" cy="238745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74942" y="2974125"/>
            <a:ext cx="5840958" cy="31162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6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Preamble</a:t>
            </a:r>
            <a:r>
              <a:rPr lang="en-U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 1:1-20</a:t>
            </a:r>
          </a:p>
          <a:p>
            <a:pPr marL="1027113" lvl="1" indent="-457200">
              <a:spcBef>
                <a:spcPts val="300"/>
              </a:spcBef>
              <a:buFont typeface="+mj-lt"/>
              <a:buAutoNum type="alphaUcPeriod"/>
            </a:pPr>
            <a:r>
              <a:rPr lang="en-US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Greeting &amp; Doxology; </a:t>
            </a:r>
            <a:r>
              <a:rPr lang="en-US" sz="22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1:1-8</a:t>
            </a:r>
          </a:p>
          <a:p>
            <a:pPr marL="1027113" lvl="1" indent="-457200">
              <a:spcBef>
                <a:spcPts val="300"/>
              </a:spcBef>
              <a:buFont typeface="+mj-lt"/>
              <a:buAutoNum type="alphaUcPeriod"/>
            </a:pPr>
            <a:r>
              <a:rPr lang="en-US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Vision of the Son of Man; </a:t>
            </a:r>
            <a:r>
              <a:rPr lang="en-US" sz="22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1:9-20</a:t>
            </a:r>
          </a:p>
          <a:p>
            <a:pPr marL="1489075" lvl="2" indent="-457200">
              <a:spcBef>
                <a:spcPts val="300"/>
              </a:spcBef>
              <a:buFont typeface="+mj-lt"/>
              <a:buAutoNum type="arabicParenR"/>
            </a:pPr>
            <a:r>
              <a:rPr lang="en-US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Call; </a:t>
            </a:r>
            <a:r>
              <a:rPr lang="en-US" sz="22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1:9-11</a:t>
            </a:r>
          </a:p>
          <a:p>
            <a:pPr marL="1489075" lvl="2" indent="-457200">
              <a:spcBef>
                <a:spcPts val="300"/>
              </a:spcBef>
              <a:buFont typeface="+mj-lt"/>
              <a:buAutoNum type="arabicParenR"/>
            </a:pPr>
            <a:r>
              <a:rPr lang="en-US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Son of Man; </a:t>
            </a:r>
            <a:r>
              <a:rPr lang="en-US" sz="22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1:12</a:t>
            </a:r>
          </a:p>
          <a:p>
            <a:pPr marL="1489075" lvl="2" indent="-457200">
              <a:spcBef>
                <a:spcPts val="300"/>
              </a:spcBef>
              <a:buFont typeface="+mj-lt"/>
              <a:buAutoNum type="arabicParenR"/>
            </a:pPr>
            <a:r>
              <a:rPr lang="en-US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Commission; </a:t>
            </a:r>
            <a:r>
              <a:rPr lang="en-US" sz="22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1:17-20</a:t>
            </a:r>
          </a:p>
          <a:p>
            <a:pPr marL="914400" lvl="1" indent="-457200">
              <a:buAutoNum type="alphaUcPeriod"/>
            </a:pPr>
            <a:endParaRPr lang="en-US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312561" y="2050795"/>
            <a:ext cx="40398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457200"/>
            <a:r>
              <a:rPr lang="en-US" sz="5400" b="1" dirty="0" smtClean="0">
                <a:ln w="12700" cmpd="sng">
                  <a:solidFill>
                    <a:srgbClr val="ED7D31">
                      <a:lumMod val="75000"/>
                    </a:srgbClr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AR JULIAN" panose="02000000000000000000" pitchFamily="2" charset="0"/>
              </a:rPr>
              <a:t>Revelation 1</a:t>
            </a:r>
            <a:endParaRPr lang="en-US" sz="5400" b="1" dirty="0">
              <a:ln w="12700" cmpd="sng">
                <a:solidFill>
                  <a:srgbClr val="ED7D31">
                    <a:lumMod val="75000"/>
                  </a:srgbClr>
                </a:solidFill>
                <a:prstDash val="solid"/>
              </a:ln>
              <a:gradFill>
                <a:gsLst>
                  <a:gs pos="0">
                    <a:srgbClr val="FFC000"/>
                  </a:gs>
                  <a:gs pos="4000">
                    <a:srgbClr val="FFC000">
                      <a:lumMod val="60000"/>
                      <a:lumOff val="40000"/>
                    </a:srgbClr>
                  </a:gs>
                  <a:gs pos="87000">
                    <a:srgbClr val="FFC000">
                      <a:lumMod val="20000"/>
                      <a:lumOff val="80000"/>
                    </a:srgbClr>
                  </a:gs>
                </a:gsLst>
                <a:lin ang="5400000"/>
              </a:gradFill>
              <a:effectLst>
                <a:reflection blurRad="6350" stA="55000" endA="300" endPos="45500" dir="5400000" sy="-100000" algn="bl" rotWithShape="0"/>
              </a:effectLst>
              <a:latin typeface="AR JULIAN" panose="02000000000000000000" pitchFamily="2" charset="0"/>
            </a:endParaRPr>
          </a:p>
        </p:txBody>
      </p:sp>
      <p:pic>
        <p:nvPicPr>
          <p:cNvPr id="8" name="Picture 4" descr="http://www.kingjamesbibleonline.org/images/king-james-bibl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778" y="1880162"/>
            <a:ext cx="2837433" cy="1264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01719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49600" y="2700867"/>
            <a:ext cx="5994400" cy="260604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3003" b="10898"/>
          <a:stretch/>
        </p:blipFill>
        <p:spPr>
          <a:xfrm>
            <a:off x="0" y="2700867"/>
            <a:ext cx="5943997" cy="26161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15433" y="968964"/>
            <a:ext cx="486833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>
                <a:solidFill>
                  <a:srgbClr val="0092F2"/>
                </a:solidFill>
                <a:latin typeface="Arimo"/>
                <a:hlinkClick r:id="rId3"/>
              </a:rPr>
              <a:t>Isaiah </a:t>
            </a:r>
            <a:r>
              <a:rPr lang="en-US" b="1" dirty="0" smtClean="0">
                <a:solidFill>
                  <a:srgbClr val="0092F2"/>
                </a:solidFill>
                <a:latin typeface="Arimo"/>
                <a:hlinkClick r:id="rId3"/>
              </a:rPr>
              <a:t>43:13</a:t>
            </a:r>
            <a:endParaRPr lang="en-US" b="1" dirty="0" smtClean="0">
              <a:solidFill>
                <a:srgbClr val="0092F2"/>
              </a:solidFill>
              <a:latin typeface="Arimo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>
                <a:solidFill>
                  <a:srgbClr val="00132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</a:t>
            </a:r>
            <a:r>
              <a:rPr lang="en-US" sz="2000" dirty="0">
                <a:solidFill>
                  <a:srgbClr val="00132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 from eternity I am He, </a:t>
            </a:r>
            <a:r>
              <a:rPr lang="en-US" sz="2000" dirty="0" smtClean="0">
                <a:solidFill>
                  <a:srgbClr val="00132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there</a:t>
            </a:r>
            <a:br>
              <a:rPr lang="en-US" sz="2000" dirty="0" smtClean="0">
                <a:solidFill>
                  <a:srgbClr val="00132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dirty="0">
                <a:solidFill>
                  <a:srgbClr val="00132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is none </a:t>
            </a:r>
            <a:r>
              <a:rPr lang="en-US" sz="2000" dirty="0">
                <a:solidFill>
                  <a:srgbClr val="00132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who can deliver out of My hand; </a:t>
            </a:r>
            <a:r>
              <a:rPr lang="en-US" sz="2000" dirty="0" smtClean="0">
                <a:solidFill>
                  <a:srgbClr val="00132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000" dirty="0" smtClean="0">
                <a:solidFill>
                  <a:srgbClr val="00132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dirty="0" smtClean="0">
                <a:solidFill>
                  <a:srgbClr val="00132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 </a:t>
            </a:r>
            <a:r>
              <a:rPr lang="en-US" sz="2000" dirty="0">
                <a:solidFill>
                  <a:srgbClr val="00132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 and who can reverse it?"</a:t>
            </a:r>
            <a:endParaRPr lang="en-US" sz="20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9871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200" y="3057542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 smtClean="0">
                <a:solidFill>
                  <a:srgbClr val="00132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John to </a:t>
            </a:r>
            <a:r>
              <a:rPr lang="en-US" sz="2000" b="1" dirty="0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seven churches </a:t>
            </a:r>
            <a:r>
              <a:rPr lang="en-US" sz="2000" dirty="0" smtClean="0">
                <a:solidFill>
                  <a:srgbClr val="00132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that are in Asia: Grace to you and peace, from Him who is and who was and who is to come; and from the seven Spirits who are before His throne; and from Jesus Christ…</a:t>
            </a:r>
            <a:endParaRPr lang="en-US" sz="2000" dirty="0">
              <a:solidFill>
                <a:srgbClr val="00132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0303" y="2595877"/>
            <a:ext cx="24304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prstClr val="white">
                    <a:lumMod val="6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Revelation </a:t>
            </a:r>
            <a:r>
              <a:rPr lang="en-US" sz="2400" b="1" dirty="0" smtClean="0">
                <a:solidFill>
                  <a:prstClr val="white">
                    <a:lumMod val="6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1:4</a:t>
            </a:r>
            <a:endParaRPr lang="en-US" sz="2400" b="1" dirty="0">
              <a:solidFill>
                <a:prstClr val="white">
                  <a:lumMod val="6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http://www.tomorrowsworld.org/sites/default/files/styles/1001x283/public/booklets/shutterstock_1073418891.jpg?itok=7s2IF7_J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71" b="38731"/>
          <a:stretch/>
        </p:blipFill>
        <p:spPr bwMode="auto">
          <a:xfrm>
            <a:off x="377991" y="6417734"/>
            <a:ext cx="8465219" cy="3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tomorrowsworld.org/sites/default/files/styles/1001x283/public/booklets/shutterstock_1073418891.jpg?itok=7s2IF7_J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70"/>
          <a:stretch/>
        </p:blipFill>
        <p:spPr bwMode="auto">
          <a:xfrm>
            <a:off x="377991" y="237209"/>
            <a:ext cx="8465220" cy="888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14" y="464877"/>
            <a:ext cx="2941852" cy="996760"/>
          </a:xfrm>
          <a:prstGeom prst="rect">
            <a:avLst/>
          </a:prstGeom>
        </p:spPr>
      </p:pic>
      <p:pic>
        <p:nvPicPr>
          <p:cNvPr id="7" name="Picture 4" descr="https://bleon1.files.wordpress.com/2010/05/38-seven-churches-of-asia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2" t="24584" r="31148" b="4256"/>
          <a:stretch/>
        </p:blipFill>
        <p:spPr bwMode="auto">
          <a:xfrm>
            <a:off x="5747660" y="1461637"/>
            <a:ext cx="3708400" cy="48937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5632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200" y="3057542"/>
            <a:ext cx="4572000" cy="29392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 smtClean="0">
                <a:solidFill>
                  <a:srgbClr val="00132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from </a:t>
            </a:r>
            <a:r>
              <a:rPr lang="en-US" sz="2000" b="1" dirty="0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Jesus Christ</a:t>
            </a:r>
            <a:r>
              <a:rPr lang="en-US" sz="2000" dirty="0" smtClean="0">
                <a:solidFill>
                  <a:srgbClr val="00132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the faithful witness, the first-born from the dead, and the ruler of the kings of the earth.</a:t>
            </a:r>
          </a:p>
          <a:p>
            <a:pPr>
              <a:spcBef>
                <a:spcPts val="600"/>
              </a:spcBef>
            </a:pPr>
            <a:r>
              <a:rPr lang="en-US" sz="2000" dirty="0" smtClean="0">
                <a:solidFill>
                  <a:srgbClr val="00132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Him who loves us and released us from our sins by His blood, </a:t>
            </a:r>
            <a:r>
              <a:rPr lang="en-US" sz="1600" dirty="0" smtClean="0">
                <a:solidFill>
                  <a:srgbClr val="00132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r>
              <a:rPr lang="en-US" dirty="0" smtClean="0">
                <a:solidFill>
                  <a:srgbClr val="00132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smtClean="0">
                <a:solidFill>
                  <a:srgbClr val="00132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He has </a:t>
            </a:r>
            <a:r>
              <a:rPr lang="en-US" sz="2000" dirty="0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made us to be a kingdom</a:t>
            </a:r>
            <a:r>
              <a:rPr lang="en-US" sz="2000" dirty="0" smtClean="0">
                <a:solidFill>
                  <a:srgbClr val="00132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priests to His God and Father; to Him be the glory and the dominion forever and ever.  Amen.</a:t>
            </a:r>
            <a:endParaRPr lang="en-US" sz="2000" dirty="0">
              <a:solidFill>
                <a:srgbClr val="00132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0303" y="2595877"/>
            <a:ext cx="27590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prstClr val="white">
                    <a:lumMod val="6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Revelation </a:t>
            </a:r>
            <a:r>
              <a:rPr lang="en-US" sz="2400" b="1" dirty="0" smtClean="0">
                <a:solidFill>
                  <a:prstClr val="white">
                    <a:lumMod val="6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1:5-6</a:t>
            </a:r>
            <a:endParaRPr lang="en-US" sz="2400" b="1" dirty="0">
              <a:solidFill>
                <a:prstClr val="white">
                  <a:lumMod val="6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http://www.tomorrowsworld.org/sites/default/files/styles/1001x283/public/booklets/shutterstock_1073418891.jpg?itok=7s2IF7_J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71" b="38731"/>
          <a:stretch/>
        </p:blipFill>
        <p:spPr bwMode="auto">
          <a:xfrm>
            <a:off x="377991" y="6417734"/>
            <a:ext cx="8465219" cy="3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tomorrowsworld.org/sites/default/files/styles/1001x283/public/booklets/shutterstock_1073418891.jpg?itok=7s2IF7_J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70"/>
          <a:stretch/>
        </p:blipFill>
        <p:spPr bwMode="auto">
          <a:xfrm>
            <a:off x="377991" y="237209"/>
            <a:ext cx="8465220" cy="888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14" y="464877"/>
            <a:ext cx="2941852" cy="9967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14999" y="3193597"/>
            <a:ext cx="3429001" cy="2585323"/>
          </a:xfrm>
          <a:prstGeom prst="rect">
            <a:avLst/>
          </a:prstGeom>
          <a:solidFill>
            <a:srgbClr val="92D050">
              <a:alpha val="73000"/>
            </a:srgbClr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Arial Narrow" panose="020B0606020202030204" pitchFamily="34" charset="0"/>
              </a:rPr>
              <a:t>The faithful </a:t>
            </a:r>
            <a:r>
              <a:rPr lang="en-US" b="1" dirty="0" smtClean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Arial Narrow" panose="020B0606020202030204" pitchFamily="34" charset="0"/>
              </a:rPr>
              <a:t>witness</a:t>
            </a:r>
          </a:p>
          <a:p>
            <a:pPr marL="342900" indent="-342900">
              <a:buAutoNum type="arabicPeriod"/>
            </a:pPr>
            <a:r>
              <a:rPr lang="en-US" dirty="0" smtClean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Arial Narrow" panose="020B0606020202030204" pitchFamily="34" charset="0"/>
              </a:rPr>
              <a:t>The </a:t>
            </a:r>
            <a:r>
              <a:rPr lang="en-US" b="1" dirty="0" smtClean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Arial Narrow" panose="020B0606020202030204" pitchFamily="34" charset="0"/>
              </a:rPr>
              <a:t>first-born</a:t>
            </a:r>
            <a:r>
              <a:rPr lang="en-US" dirty="0" smtClean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Arial Narrow" panose="020B0606020202030204" pitchFamily="34" charset="0"/>
              </a:rPr>
              <a:t> from the dead</a:t>
            </a:r>
          </a:p>
          <a:p>
            <a:pPr marL="342900" indent="-342900">
              <a:buAutoNum type="arabicPeriod"/>
            </a:pPr>
            <a:r>
              <a:rPr lang="en-US" dirty="0" smtClean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Arial Narrow" panose="020B0606020202030204" pitchFamily="34" charset="0"/>
              </a:rPr>
              <a:t>The </a:t>
            </a:r>
            <a:r>
              <a:rPr lang="en-US" b="1" dirty="0" smtClean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Arial Narrow" panose="020B0606020202030204" pitchFamily="34" charset="0"/>
              </a:rPr>
              <a:t>ruler</a:t>
            </a:r>
            <a:r>
              <a:rPr lang="en-US" dirty="0" smtClean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Arial Narrow" panose="020B0606020202030204" pitchFamily="34" charset="0"/>
              </a:rPr>
              <a:t> of the kings</a:t>
            </a:r>
          </a:p>
          <a:p>
            <a:pPr marL="342900" indent="-342900">
              <a:buAutoNum type="arabicPeriod"/>
            </a:pPr>
            <a:r>
              <a:rPr lang="en-US" dirty="0" smtClean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Arial Narrow" panose="020B0606020202030204" pitchFamily="34" charset="0"/>
              </a:rPr>
              <a:t>Him who </a:t>
            </a:r>
            <a:r>
              <a:rPr lang="en-US" b="1" dirty="0" smtClean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Arial Narrow" panose="020B0606020202030204" pitchFamily="34" charset="0"/>
              </a:rPr>
              <a:t>loves</a:t>
            </a:r>
            <a:r>
              <a:rPr lang="en-US" dirty="0" smtClean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Arial Narrow" panose="020B0606020202030204" pitchFamily="34" charset="0"/>
              </a:rPr>
              <a:t> us</a:t>
            </a:r>
          </a:p>
          <a:p>
            <a:pPr marL="342900" indent="-342900">
              <a:buAutoNum type="arabicPeriod"/>
            </a:pPr>
            <a:r>
              <a:rPr lang="en-US" dirty="0" smtClean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Arial Narrow" panose="020B0606020202030204" pitchFamily="34" charset="0"/>
              </a:rPr>
              <a:t>Him who </a:t>
            </a:r>
            <a:r>
              <a:rPr lang="en-US" b="1" dirty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Arial Narrow" panose="020B0606020202030204" pitchFamily="34" charset="0"/>
              </a:rPr>
              <a:t>released</a:t>
            </a:r>
            <a:r>
              <a:rPr lang="en-US" dirty="0" smtClean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Arial Narrow" panose="020B0606020202030204" pitchFamily="34" charset="0"/>
              </a:rPr>
              <a:t> us</a:t>
            </a:r>
          </a:p>
          <a:p>
            <a:pPr marL="342900" indent="-342900">
              <a:buAutoNum type="arabicPeriod"/>
            </a:pPr>
            <a:r>
              <a:rPr lang="en-US" dirty="0" smtClean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Arial Narrow" panose="020B0606020202030204" pitchFamily="34" charset="0"/>
              </a:rPr>
              <a:t>Him who made us to be a </a:t>
            </a:r>
            <a:r>
              <a:rPr lang="en-US" b="1" dirty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Arial Narrow" panose="020B0606020202030204" pitchFamily="34" charset="0"/>
              </a:rPr>
              <a:t>kingdom</a:t>
            </a:r>
          </a:p>
          <a:p>
            <a:pPr marL="342900" indent="-342900">
              <a:buAutoNum type="arabicPeriod"/>
            </a:pPr>
            <a:r>
              <a:rPr lang="en-US" dirty="0" smtClean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Arial Narrow" panose="020B0606020202030204" pitchFamily="34" charset="0"/>
              </a:rPr>
              <a:t>Him who made us </a:t>
            </a:r>
            <a:r>
              <a:rPr lang="en-US" b="1" dirty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Arial Narrow" panose="020B0606020202030204" pitchFamily="34" charset="0"/>
              </a:rPr>
              <a:t>priests</a:t>
            </a:r>
            <a:r>
              <a:rPr lang="en-US" dirty="0" smtClean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Arial Narrow" panose="020B0606020202030204" pitchFamily="34" charset="0"/>
              </a:rPr>
              <a:t> </a:t>
            </a:r>
            <a:br>
              <a:rPr lang="en-US" dirty="0" smtClean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Arial Narrow" panose="020B0606020202030204" pitchFamily="34" charset="0"/>
              </a:rPr>
            </a:br>
            <a:r>
              <a:rPr lang="en-US" dirty="0" smtClean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Arial Narrow" panose="020B0606020202030204" pitchFamily="34" charset="0"/>
              </a:rPr>
              <a:t>to His God</a:t>
            </a:r>
            <a:endParaRPr lang="en-US" dirty="0">
              <a:effectLst>
                <a:glow rad="63500">
                  <a:schemeClr val="bg1">
                    <a:alpha val="40000"/>
                  </a:schemeClr>
                </a:glow>
              </a:effectLst>
              <a:latin typeface="Arial Narrow" panose="020B0606020202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22088" y="2752302"/>
            <a:ext cx="20409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Jesus Christ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14242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tomorrowsworld.org/sites/default/files/styles/1001x283/public/booklets/shutterstock_1073418891.jpg?itok=7s2IF7_J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70"/>
          <a:stretch/>
        </p:blipFill>
        <p:spPr bwMode="auto">
          <a:xfrm>
            <a:off x="377991" y="237209"/>
            <a:ext cx="8465220" cy="888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blog.philaud.com/wp-content/uploads/2016/03/white-rid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100" y="237209"/>
            <a:ext cx="5715000" cy="340995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tomorrowsworld.org/sites/default/files/styles/1001x283/public/booklets/shutterstock_1073418891.jpg?itok=7s2IF7_J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71" b="38731"/>
          <a:stretch/>
        </p:blipFill>
        <p:spPr bwMode="auto">
          <a:xfrm>
            <a:off x="377991" y="6417734"/>
            <a:ext cx="8465219" cy="3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614" y="464877"/>
            <a:ext cx="2941852" cy="99676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87029" y="3104204"/>
            <a:ext cx="483399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7 </a:t>
            </a:r>
            <a:r>
              <a:rPr lang="en-US" sz="2000" dirty="0">
                <a:solidFill>
                  <a:prstClr val="black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Behold, </a:t>
            </a:r>
            <a:r>
              <a:rPr lang="en-US" sz="2000" dirty="0">
                <a:solidFill>
                  <a:srgbClr val="0000CC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 is coming with the clouds</a:t>
            </a:r>
            <a:r>
              <a:rPr lang="en-US" sz="2000" dirty="0">
                <a:solidFill>
                  <a:prstClr val="black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and </a:t>
            </a:r>
            <a:r>
              <a:rPr lang="en-US" sz="2000" dirty="0">
                <a:solidFill>
                  <a:srgbClr val="0000CC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every eye will see Him</a:t>
            </a:r>
            <a:r>
              <a:rPr lang="en-US" sz="2000" dirty="0">
                <a:solidFill>
                  <a:prstClr val="black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b="1" dirty="0">
                <a:solidFill>
                  <a:prstClr val="black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 those who pierced Him</a:t>
            </a:r>
            <a:r>
              <a:rPr lang="en-US" sz="2000" dirty="0">
                <a:solidFill>
                  <a:prstClr val="black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and all the tribes of the earth will mourn over Him. So it is to be. Amen.</a:t>
            </a:r>
          </a:p>
        </p:txBody>
      </p:sp>
      <p:sp>
        <p:nvSpPr>
          <p:cNvPr id="9" name="Rectangle 8"/>
          <p:cNvSpPr/>
          <p:nvPr/>
        </p:nvSpPr>
        <p:spPr>
          <a:xfrm>
            <a:off x="370303" y="2595877"/>
            <a:ext cx="24304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Revelation 1:7</a:t>
            </a:r>
            <a:endParaRPr lang="en-US" sz="2400" b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99735" y="5035679"/>
            <a:ext cx="439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‘See’ means </a:t>
            </a:r>
            <a:r>
              <a:rPr lang="en-US" i="1" dirty="0" smtClean="0"/>
              <a:t>experience </a:t>
            </a:r>
            <a:br>
              <a:rPr lang="en-US" i="1" dirty="0" smtClean="0"/>
            </a:br>
            <a:r>
              <a:rPr lang="en-US" dirty="0" smtClean="0"/>
              <a:t>(Mark 1:44; Luke 17:22; John 3:36)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All the tribes will mourn, Matthew 24:30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671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980" y="2216233"/>
            <a:ext cx="7437765" cy="446875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56372" y="3032141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r>
              <a:rPr lang="en-US" sz="2000" dirty="0">
                <a:solidFill>
                  <a:prstClr val="black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I, John, your brother and fellow partaker in </a:t>
            </a:r>
            <a:r>
              <a:rPr lang="en-US" sz="2000" dirty="0">
                <a:solidFill>
                  <a:srgbClr val="0000CC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en-US" sz="2000" dirty="0">
                <a:solidFill>
                  <a:prstClr val="black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>
                <a:solidFill>
                  <a:prstClr val="black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tribulation</a:t>
            </a:r>
            <a:r>
              <a:rPr lang="en-US" sz="2000" dirty="0">
                <a:solidFill>
                  <a:prstClr val="black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</a:t>
            </a:r>
            <a:r>
              <a:rPr lang="en-US" sz="2000" b="1" dirty="0">
                <a:solidFill>
                  <a:prstClr val="black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kingdom</a:t>
            </a:r>
            <a:r>
              <a:rPr lang="en-US" sz="2000" dirty="0">
                <a:solidFill>
                  <a:prstClr val="black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</a:t>
            </a:r>
            <a:r>
              <a:rPr lang="en-US" sz="2000" b="1" dirty="0">
                <a:solidFill>
                  <a:prstClr val="black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perseverance</a:t>
            </a:r>
            <a:r>
              <a:rPr lang="en-US" sz="2000" dirty="0">
                <a:solidFill>
                  <a:prstClr val="black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which are in Jesus, was on the island called </a:t>
            </a:r>
            <a:r>
              <a:rPr lang="en-US" sz="2000" b="1" dirty="0">
                <a:solidFill>
                  <a:srgbClr val="0000CC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Patmos</a:t>
            </a:r>
            <a:r>
              <a:rPr lang="en-US" sz="2000" dirty="0">
                <a:solidFill>
                  <a:prstClr val="black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because of the word of God and the testimony of Jesus. </a:t>
            </a:r>
          </a:p>
        </p:txBody>
      </p:sp>
      <p:sp>
        <p:nvSpPr>
          <p:cNvPr id="3" name="Rectangle 2"/>
          <p:cNvSpPr/>
          <p:nvPr/>
        </p:nvSpPr>
        <p:spPr>
          <a:xfrm>
            <a:off x="370303" y="2595877"/>
            <a:ext cx="24304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Revelation 1:9</a:t>
            </a:r>
            <a:endParaRPr lang="en-US" sz="2400" b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http://www.tomorrowsworld.org/sites/default/files/styles/1001x283/public/booklets/shutterstock_1073418891.jpg?itok=7s2IF7_J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71" b="38731"/>
          <a:stretch/>
        </p:blipFill>
        <p:spPr bwMode="auto">
          <a:xfrm>
            <a:off x="377991" y="6417734"/>
            <a:ext cx="8465219" cy="3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tomorrowsworld.org/sites/default/files/styles/1001x283/public/booklets/shutterstock_1073418891.jpg?itok=7s2IF7_J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70"/>
          <a:stretch/>
        </p:blipFill>
        <p:spPr bwMode="auto">
          <a:xfrm>
            <a:off x="377991" y="237209"/>
            <a:ext cx="8465220" cy="888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614" y="464877"/>
            <a:ext cx="2941852" cy="9967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963162" y="1242695"/>
            <a:ext cx="329487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The Threefold Common Heritage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n-US" dirty="0" smtClean="0"/>
              <a:t>Tribulation  </a:t>
            </a:r>
            <a:r>
              <a:rPr lang="en-US" sz="1400" dirty="0" smtClean="0"/>
              <a:t>(Acts 14:22)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n-US" dirty="0" smtClean="0"/>
              <a:t>Kingdom </a:t>
            </a:r>
            <a:r>
              <a:rPr lang="en-US" sz="1400" dirty="0" smtClean="0">
                <a:solidFill>
                  <a:prstClr val="black"/>
                </a:solidFill>
              </a:rPr>
              <a:t>(Rev. 5:9,10)</a:t>
            </a:r>
            <a:endParaRPr lang="en-US" dirty="0" smtClean="0"/>
          </a:p>
          <a:p>
            <a:pPr marL="342900" indent="-342900" algn="ctr">
              <a:buFont typeface="+mj-lt"/>
              <a:buAutoNum type="arabicPeriod"/>
            </a:pPr>
            <a:r>
              <a:rPr lang="en-US" dirty="0" smtClean="0"/>
              <a:t>Perseverance	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6264649" y="4247180"/>
            <a:ext cx="66533" cy="6653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965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1.bp.blogspot.com/-5HCj45-0EjM/UHeP9sy0aEI/AAAAAAAAAlM/nMtExRgZZd0/s1600/John_on_Patm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20531" y="3578673"/>
            <a:ext cx="2922679" cy="21103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80734" y="1681014"/>
            <a:ext cx="54650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What John </a:t>
            </a:r>
            <a:r>
              <a:rPr lang="en-US" sz="5400" dirty="0">
                <a:ln w="0"/>
                <a:effectLst>
                  <a:reflection blurRad="6350" stA="53000" endA="300" endPos="35500" dir="5400000" sy="-90000" algn="bl" rotWithShape="0"/>
                </a:effectLst>
              </a:rPr>
              <a:t>heard</a:t>
            </a:r>
            <a:r>
              <a:rPr lang="en-US" sz="5400" dirty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…</a:t>
            </a:r>
          </a:p>
        </p:txBody>
      </p:sp>
      <p:sp>
        <p:nvSpPr>
          <p:cNvPr id="3" name="Rectangle 2"/>
          <p:cNvSpPr/>
          <p:nvPr/>
        </p:nvSpPr>
        <p:spPr>
          <a:xfrm>
            <a:off x="764194" y="3057542"/>
            <a:ext cx="4981626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 was in the Spirit on the Lord’s day, and </a:t>
            </a:r>
            <a:r>
              <a:rPr lang="en-US" sz="2000" dirty="0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</a:t>
            </a:r>
            <a:r>
              <a:rPr lang="en-US" sz="200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heard behind me a loud voice </a:t>
            </a: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like the sound of a trumpet, </a:t>
            </a:r>
            <a:r>
              <a:rPr lang="en-US" sz="16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saying,</a:t>
            </a:r>
          </a:p>
          <a:p>
            <a:pPr marL="228600" indent="-58738">
              <a:spcBef>
                <a:spcPts val="600"/>
              </a:spcBef>
            </a:pP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US" sz="200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Write</a:t>
            </a: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a book </a:t>
            </a:r>
            <a:r>
              <a:rPr lang="en-US" sz="200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you see</a:t>
            </a: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and send it to the seven churches: to Ephesus and to Smyrna and to Pergamum and to Thyatira and to Sardis and to Philadelphia and to Laodicea.”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370303" y="2595877"/>
            <a:ext cx="26260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Revelation 1:10</a:t>
            </a:r>
            <a:endParaRPr lang="en-US" sz="2400" b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 descr="http://www.tomorrowsworld.org/sites/default/files/styles/1001x283/public/booklets/shutterstock_1073418891.jpg?itok=7s2IF7_J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71" b="38731"/>
          <a:stretch/>
        </p:blipFill>
        <p:spPr bwMode="auto">
          <a:xfrm>
            <a:off x="377991" y="6417734"/>
            <a:ext cx="8465219" cy="3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tomorrowsworld.org/sites/default/files/styles/1001x283/public/booklets/shutterstock_1073418891.jpg?itok=7s2IF7_J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70"/>
          <a:stretch/>
        </p:blipFill>
        <p:spPr bwMode="auto">
          <a:xfrm>
            <a:off x="377991" y="237209"/>
            <a:ext cx="8465220" cy="888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614" y="464877"/>
            <a:ext cx="2941852" cy="99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759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tomorrowsworld.org/sites/default/files/styles/1001x283/public/booklets/shutterstock_1073418891.jpg?itok=7s2IF7_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" y="237209"/>
            <a:ext cx="8465220" cy="238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www.kingjamesbibleonline.org/images/king-james-bibl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580" y="1657250"/>
            <a:ext cx="2837433" cy="1264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852104" y="1414851"/>
            <a:ext cx="36038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457200"/>
            <a:r>
              <a:rPr lang="en-US" sz="5400" b="1" dirty="0">
                <a:ln w="12700" cmpd="sng">
                  <a:solidFill>
                    <a:srgbClr val="ED7D31">
                      <a:lumMod val="75000"/>
                    </a:srgbClr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AR JULIAN" panose="02000000000000000000" pitchFamily="2" charset="0"/>
              </a:rPr>
              <a:t>Revelation</a:t>
            </a:r>
          </a:p>
        </p:txBody>
      </p:sp>
      <p:pic>
        <p:nvPicPr>
          <p:cNvPr id="5" name="Picture 2" descr="http://www.tomorrowsworld.org/sites/default/files/styles/1001x283/public/booklets/shutterstock_1073418891.jpg?itok=7s2IF7_J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71" b="38731"/>
          <a:stretch/>
        </p:blipFill>
        <p:spPr bwMode="auto">
          <a:xfrm>
            <a:off x="377991" y="6417734"/>
            <a:ext cx="8465219" cy="3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162077" y="3354956"/>
            <a:ext cx="568113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9863" indent="-169863" defTabSz="457200"/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The Revelation of Jesus Christ</a:t>
            </a:r>
            <a:r>
              <a:rPr lang="en-US" dirty="0">
                <a:solidFill>
                  <a:prstClr val="black"/>
                </a:solidFill>
                <a:latin typeface="Century Gothic" panose="020B0502020202020204" pitchFamily="34" charset="0"/>
              </a:rPr>
              <a:t>, </a:t>
            </a:r>
            <a:r>
              <a:rPr lang="en-U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which God gave Him to show to His bond-servants, the things which must soon take place; and He sent and communicated </a:t>
            </a:r>
            <a:br>
              <a:rPr lang="en-US" sz="2000" dirty="0">
                <a:solidFill>
                  <a:prstClr val="black"/>
                </a:solidFill>
                <a:latin typeface="Century Gothic" panose="020B0502020202020204" pitchFamily="34" charset="0"/>
              </a:rPr>
            </a:br>
            <a:r>
              <a:rPr lang="en-U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it by His angel to His bond-servant John.</a:t>
            </a:r>
          </a:p>
        </p:txBody>
      </p:sp>
    </p:spTree>
    <p:extLst>
      <p:ext uri="{BB962C8B-B14F-4D97-AF65-F5344CB8AC3E}">
        <p14:creationId xmlns:p14="http://schemas.microsoft.com/office/powerpoint/2010/main" val="2684537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30229" y="2585344"/>
            <a:ext cx="44668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US" sz="2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Write</a:t>
            </a:r>
            <a:r>
              <a: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a book </a:t>
            </a:r>
            <a:r>
              <a:rPr lang="en-US" sz="2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you </a:t>
            </a:r>
            <a:r>
              <a:rPr lang="en-US" sz="24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see</a:t>
            </a:r>
            <a:r>
              <a: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1791204"/>
            <a:ext cx="6081132" cy="7062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	           </a:t>
            </a:r>
            <a:r>
              <a:rPr 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n-US" sz="2400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clue </a:t>
            </a:r>
            <a:r>
              <a:rPr 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understanding this book:</a:t>
            </a:r>
          </a:p>
        </p:txBody>
      </p:sp>
      <p:pic>
        <p:nvPicPr>
          <p:cNvPr id="3074" name="Picture 2" descr="http://1.bp.blogspot.com/-5HCj45-0EjM/UHeP9sy0aEI/AAAAAAAAAlM/nMtExRgZZd0/s1600/John_on_Patm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907" y="3157937"/>
            <a:ext cx="3324225" cy="24003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tomorrowsworld.org/sites/default/files/styles/1001x283/public/booklets/shutterstock_1073418891.jpg?itok=7s2IF7_J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71" b="38731"/>
          <a:stretch/>
        </p:blipFill>
        <p:spPr bwMode="auto">
          <a:xfrm>
            <a:off x="377991" y="6417734"/>
            <a:ext cx="8465219" cy="3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tomorrowsworld.org/sites/default/files/styles/1001x283/public/booklets/shutterstock_1073418891.jpg?itok=7s2IF7_J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70"/>
          <a:stretch/>
        </p:blipFill>
        <p:spPr bwMode="auto">
          <a:xfrm>
            <a:off x="377991" y="237209"/>
            <a:ext cx="8465220" cy="888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614" y="464877"/>
            <a:ext cx="2941852" cy="9967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97093" y="3065425"/>
            <a:ext cx="242060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information in this book was shown to John  (signified’ 1:1) by Jesus. John is bearing witness to all that he ‘saw’ (1:2), by writing down everything he has ‘seen’ (1:19).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77991" y="5678893"/>
            <a:ext cx="71015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Revelation is highly symbolic which requires an </a:t>
            </a:r>
            <a:b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understanding of the OT symbols and language that it contains.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1714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5066" y="3057542"/>
            <a:ext cx="474133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Then I turned to see the voice that was speaking with me. And having turned I saw  seven golden lampstands; </a:t>
            </a:r>
            <a:r>
              <a:rPr lang="en-US" sz="16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in the middle of the lampstands </a:t>
            </a:r>
            <a:r>
              <a:rPr lang="en-US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dirty="0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</a:t>
            </a:r>
            <a:r>
              <a:rPr lang="en-US" sz="200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saw one </a:t>
            </a: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like a </a:t>
            </a:r>
            <a:r>
              <a:rPr lang="en-US" sz="2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son of man</a:t>
            </a: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</a:p>
        </p:txBody>
      </p:sp>
      <p:sp>
        <p:nvSpPr>
          <p:cNvPr id="3" name="Rectangle 2"/>
          <p:cNvSpPr/>
          <p:nvPr/>
        </p:nvSpPr>
        <p:spPr>
          <a:xfrm>
            <a:off x="306106" y="1705988"/>
            <a:ext cx="4921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What John </a:t>
            </a:r>
            <a:r>
              <a:rPr lang="en-US" sz="5400" dirty="0">
                <a:ln w="0"/>
                <a:effectLst>
                  <a:reflection blurRad="6350" stA="53000" endA="300" endPos="35500" dir="5400000" sy="-90000" algn="bl" rotWithShape="0"/>
                </a:effectLst>
              </a:rPr>
              <a:t>saw</a:t>
            </a:r>
            <a:r>
              <a:rPr lang="en-US" sz="5400" dirty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…</a:t>
            </a:r>
          </a:p>
        </p:txBody>
      </p:sp>
      <p:sp>
        <p:nvSpPr>
          <p:cNvPr id="4" name="Rectangle 3"/>
          <p:cNvSpPr/>
          <p:nvPr/>
        </p:nvSpPr>
        <p:spPr>
          <a:xfrm>
            <a:off x="370303" y="2595877"/>
            <a:ext cx="24304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Revelation 1:9</a:t>
            </a:r>
            <a:endParaRPr lang="en-US" sz="2400" b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 descr="http://www.tomorrowsworld.org/sites/default/files/styles/1001x283/public/booklets/shutterstock_1073418891.jpg?itok=7s2IF7_J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71" b="38731"/>
          <a:stretch/>
        </p:blipFill>
        <p:spPr bwMode="auto">
          <a:xfrm>
            <a:off x="377991" y="6417734"/>
            <a:ext cx="8465219" cy="3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tomorrowsworld.org/sites/default/files/styles/1001x283/public/booklets/shutterstock_1073418891.jpg?itok=7s2IF7_J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70"/>
          <a:stretch/>
        </p:blipFill>
        <p:spPr bwMode="auto">
          <a:xfrm>
            <a:off x="377991" y="237209"/>
            <a:ext cx="8465220" cy="888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14" y="464877"/>
            <a:ext cx="2941852" cy="996760"/>
          </a:xfrm>
          <a:prstGeom prst="rect">
            <a:avLst/>
          </a:prstGeom>
        </p:spPr>
      </p:pic>
      <p:pic>
        <p:nvPicPr>
          <p:cNvPr id="8" name="Picture 2" descr="http://witnessesforjesuschrist.co.za/images/jrnl_April_2014_April%202014%20Journal_The_Friend_of_the_Bridegroom_is_at_hand_prt2_The_Two_Olive_Branches_The_Two_Lampstands_clip_image006_00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367" y="1621920"/>
            <a:ext cx="3034843" cy="303484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0782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tomorrowsworld.org/sites/default/files/styles/1001x283/public/booklets/shutterstock_1073418891.jpg?itok=7s2IF7_J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71" b="38731"/>
          <a:stretch/>
        </p:blipFill>
        <p:spPr bwMode="auto">
          <a:xfrm>
            <a:off x="377991" y="6417734"/>
            <a:ext cx="8465219" cy="3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www.tomorrowsworld.org/sites/default/files/styles/1001x283/public/booklets/shutterstock_1073418891.jpg?itok=7s2IF7_J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70"/>
          <a:stretch/>
        </p:blipFill>
        <p:spPr bwMode="auto">
          <a:xfrm>
            <a:off x="377991" y="237209"/>
            <a:ext cx="8465220" cy="888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14" y="464877"/>
            <a:ext cx="2941852" cy="9967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70465" y="3057542"/>
            <a:ext cx="472440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…clothed 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a robe reaching to the feet, and girded across His chest with a golden sash. 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His head and His hair were white like white wool, like snow; and His eyes were like a flame of fire. 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His feet were like burnished bronze, when it has been made to glow in a furnace, and His voice was like the sound of many waters. 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His right hand He held seven stars, and out of His mouth came a sharp two-edged sword; and His face was like the sun shining in its strength.</a:t>
            </a:r>
          </a:p>
        </p:txBody>
      </p:sp>
      <p:sp>
        <p:nvSpPr>
          <p:cNvPr id="6" name="Rectangle 5"/>
          <p:cNvSpPr/>
          <p:nvPr/>
        </p:nvSpPr>
        <p:spPr>
          <a:xfrm>
            <a:off x="370303" y="2595877"/>
            <a:ext cx="31502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Revelation 1:13-16</a:t>
            </a:r>
            <a:endParaRPr lang="en-US" sz="2400" b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5343" y="2195767"/>
            <a:ext cx="33201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‘one </a:t>
            </a:r>
            <a:r>
              <a:rPr lang="en-US" sz="2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like a </a:t>
            </a:r>
            <a:r>
              <a:rPr lang="en-US" sz="2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son of </a:t>
            </a:r>
            <a:r>
              <a:rPr lang="en-US" sz="20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man…’</a:t>
            </a:r>
            <a:endParaRPr lang="en-US" sz="2000" dirty="0"/>
          </a:p>
        </p:txBody>
      </p:sp>
      <p:sp>
        <p:nvSpPr>
          <p:cNvPr id="8" name="Rectangle 7"/>
          <p:cNvSpPr/>
          <p:nvPr/>
        </p:nvSpPr>
        <p:spPr>
          <a:xfrm>
            <a:off x="6219977" y="3057542"/>
            <a:ext cx="24752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Ex. 28:4; 29:5; 39:27-29; Lev. 16:4</a:t>
            </a:r>
          </a:p>
        </p:txBody>
      </p:sp>
      <p:sp>
        <p:nvSpPr>
          <p:cNvPr id="9" name="Rectangle 8"/>
          <p:cNvSpPr/>
          <p:nvPr/>
        </p:nvSpPr>
        <p:spPr>
          <a:xfrm>
            <a:off x="6219976" y="3703873"/>
            <a:ext cx="26232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Daniel 7:9-10;</a:t>
            </a:r>
            <a:br>
              <a:rPr lang="en-US" dirty="0" smtClean="0"/>
            </a:br>
            <a:r>
              <a:rPr lang="en-US" dirty="0" smtClean="0"/>
              <a:t> ‘ancient of Days’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219976" y="4334814"/>
            <a:ext cx="27904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Pleiades: </a:t>
            </a:r>
            <a:r>
              <a:rPr lang="en-US" dirty="0"/>
              <a:t>Job 9:5-9;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38:31-33</a:t>
            </a:r>
            <a:r>
              <a:rPr lang="en-US" dirty="0"/>
              <a:t>; </a:t>
            </a:r>
            <a:r>
              <a:rPr lang="en-US" dirty="0" smtClean="0"/>
              <a:t>Amos </a:t>
            </a:r>
            <a:r>
              <a:rPr lang="en-US" dirty="0"/>
              <a:t>5:8.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19976" y="5145441"/>
            <a:ext cx="26232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Isaiah 11:4; Hebrews 4:12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3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87399" y="3019440"/>
            <a:ext cx="470746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When I saw Him, </a:t>
            </a:r>
            <a:r>
              <a:rPr lang="en-US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fell at His feet like a dead man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And He placed His right hand on me, saying, </a:t>
            </a:r>
          </a:p>
          <a:p>
            <a:pPr lvl="1"/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“Do not be afraid; I am 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first and the last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the living One; and I was dead, and behold, I am alive forevermore, and I have the keys of death and of Hades. </a:t>
            </a:r>
            <a:r>
              <a:rPr lang="en-US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Therefore write the things </a:t>
            </a:r>
            <a:r>
              <a:rPr lang="en-US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which you </a:t>
            </a:r>
            <a:r>
              <a:rPr lang="en-US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have seen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and the things </a:t>
            </a:r>
            <a:r>
              <a:rPr lang="en-US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which are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and the things </a:t>
            </a:r>
            <a:r>
              <a:rPr lang="en-US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which will take place 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after these things.”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6358467" y="3447800"/>
            <a:ext cx="24045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92F2"/>
                </a:solidFill>
                <a:latin typeface="Arimo"/>
                <a:hlinkClick r:id="rId2"/>
              </a:rPr>
              <a:t>Isaiah 48:12</a:t>
            </a:r>
            <a:r>
              <a:rPr lang="en-US" sz="1200" dirty="0">
                <a:solidFill>
                  <a:prstClr val="black"/>
                </a:solidFill>
              </a:rPr>
              <a:t/>
            </a:r>
            <a:br>
              <a:rPr lang="en-US" sz="1200" dirty="0">
                <a:solidFill>
                  <a:prstClr val="black"/>
                </a:solidFill>
              </a:rPr>
            </a:br>
            <a:r>
              <a:rPr lang="en-US" sz="1200" dirty="0">
                <a:solidFill>
                  <a:srgbClr val="001320"/>
                </a:solidFill>
                <a:latin typeface="Arimo"/>
              </a:rPr>
              <a:t>"Listen to Me, O Jacob, even Israel whom I called; I am He, I am the first, I am also the last</a:t>
            </a:r>
            <a:r>
              <a:rPr lang="en-US" sz="1200" dirty="0" smtClean="0">
                <a:solidFill>
                  <a:srgbClr val="001320"/>
                </a:solidFill>
                <a:latin typeface="Arimo"/>
              </a:rPr>
              <a:t>.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58467" y="4401908"/>
            <a:ext cx="23198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92F2"/>
                </a:solidFill>
                <a:latin typeface="Arimo"/>
                <a:hlinkClick r:id="rId3"/>
              </a:rPr>
              <a:t>Revelation 2:8</a:t>
            </a:r>
            <a:r>
              <a:rPr lang="en-US" sz="1200" dirty="0">
                <a:solidFill>
                  <a:prstClr val="black"/>
                </a:solidFill>
              </a:rPr>
              <a:t/>
            </a:r>
            <a:br>
              <a:rPr lang="en-US" sz="1200" dirty="0">
                <a:solidFill>
                  <a:prstClr val="black"/>
                </a:solidFill>
              </a:rPr>
            </a:br>
            <a:r>
              <a:rPr lang="en-US" sz="1200" dirty="0">
                <a:solidFill>
                  <a:srgbClr val="001320"/>
                </a:solidFill>
                <a:latin typeface="Arimo"/>
              </a:rPr>
              <a:t>To the angel of the church in Smyrna write: These are the words of the First and the Last, 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58467" y="5356015"/>
            <a:ext cx="24045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92F2"/>
                </a:solidFill>
                <a:latin typeface="Arimo"/>
                <a:hlinkClick r:id="rId4"/>
              </a:rPr>
              <a:t>Revelation 22:13</a:t>
            </a:r>
            <a:r>
              <a:rPr lang="en-US" sz="1200" dirty="0">
                <a:solidFill>
                  <a:prstClr val="black"/>
                </a:solidFill>
              </a:rPr>
              <a:t/>
            </a:r>
            <a:br>
              <a:rPr lang="en-US" sz="1200" dirty="0">
                <a:solidFill>
                  <a:prstClr val="black"/>
                </a:solidFill>
              </a:rPr>
            </a:br>
            <a:r>
              <a:rPr lang="en-US" sz="1200" dirty="0">
                <a:solidFill>
                  <a:srgbClr val="001320"/>
                </a:solidFill>
                <a:latin typeface="Arimo"/>
              </a:rPr>
              <a:t>I am the Alpha and the Omega, the First and the Last, the Beginning and the End."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58467" y="3016912"/>
            <a:ext cx="15648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99D6FF"/>
                </a:solidFill>
                <a:latin typeface="Arimo"/>
                <a:hlinkClick r:id="rId5"/>
              </a:rPr>
              <a:t>Isaiah 41:4; 44:6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0303" y="2595877"/>
            <a:ext cx="31502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Revelation 1:17-19</a:t>
            </a:r>
            <a:endParaRPr lang="en-US" sz="2400" b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2" descr="http://www.tomorrowsworld.org/sites/default/files/styles/1001x283/public/booklets/shutterstock_1073418891.jpg?itok=7s2IF7_J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71" b="38731"/>
          <a:stretch/>
        </p:blipFill>
        <p:spPr bwMode="auto">
          <a:xfrm>
            <a:off x="377991" y="6417734"/>
            <a:ext cx="8465219" cy="3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tomorrowsworld.org/sites/default/files/styles/1001x283/public/booklets/shutterstock_1073418891.jpg?itok=7s2IF7_J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70"/>
          <a:stretch/>
        </p:blipFill>
        <p:spPr bwMode="auto">
          <a:xfrm>
            <a:off x="377991" y="237209"/>
            <a:ext cx="8465220" cy="888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614" y="464877"/>
            <a:ext cx="2941852" cy="99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263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70466" y="3057542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 for the mystery of the seven stars which you saw in My right hand, and the seven golden lampstands: </a:t>
            </a:r>
            <a:b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US" sz="20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seven stars are the angels </a:t>
            </a: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</a:t>
            </a:r>
            <a:b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seven churches, and the </a:t>
            </a:r>
            <a:r>
              <a:rPr lang="en-US" sz="20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seven lampstands are the seven churches</a:t>
            </a: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370303" y="2595877"/>
            <a:ext cx="26260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Revelation 1:20</a:t>
            </a:r>
            <a:endParaRPr lang="en-US" sz="2400" b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 descr="http://www.tomorrowsworld.org/sites/default/files/styles/1001x283/public/booklets/shutterstock_1073418891.jpg?itok=7s2IF7_J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71" b="38731"/>
          <a:stretch/>
        </p:blipFill>
        <p:spPr bwMode="auto">
          <a:xfrm>
            <a:off x="377991" y="6417734"/>
            <a:ext cx="8465219" cy="3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tomorrowsworld.org/sites/default/files/styles/1001x283/public/booklets/shutterstock_1073418891.jpg?itok=7s2IF7_J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70"/>
          <a:stretch/>
        </p:blipFill>
        <p:spPr bwMode="auto">
          <a:xfrm>
            <a:off x="377991" y="237209"/>
            <a:ext cx="8465220" cy="888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14" y="464877"/>
            <a:ext cx="2941852" cy="996760"/>
          </a:xfrm>
          <a:prstGeom prst="rect">
            <a:avLst/>
          </a:prstGeom>
        </p:spPr>
      </p:pic>
      <p:pic>
        <p:nvPicPr>
          <p:cNvPr id="8" name="Picture 2" descr="http://www.wrightpublications.org/storage/Lampstand%20Picture.jpg?__SQUARESPACE_CACHEVERSION=125415014692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629" y="1653948"/>
            <a:ext cx="3005813" cy="4235904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softEdge rad="31750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4498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30775" y="1469479"/>
            <a:ext cx="67585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Revelation is a survival manual. </a:t>
            </a:r>
            <a:endParaRPr lang="en-US" sz="3600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26531" y="2750235"/>
            <a:ext cx="711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333333"/>
                </a:solidFill>
                <a:latin typeface="Roboto"/>
              </a:rPr>
              <a:t>2:7	To </a:t>
            </a:r>
            <a:r>
              <a:rPr lang="en-US" dirty="0">
                <a:solidFill>
                  <a:srgbClr val="333333"/>
                </a:solidFill>
                <a:latin typeface="Roboto"/>
              </a:rPr>
              <a:t>him who </a:t>
            </a:r>
            <a:r>
              <a:rPr lang="en-US" b="1" dirty="0">
                <a:solidFill>
                  <a:srgbClr val="A94442"/>
                </a:solidFill>
                <a:latin typeface="Roboto"/>
              </a:rPr>
              <a:t>overcomes</a:t>
            </a:r>
            <a:r>
              <a:rPr lang="en-US" dirty="0">
                <a:solidFill>
                  <a:srgbClr val="333333"/>
                </a:solidFill>
                <a:latin typeface="Roboto"/>
              </a:rPr>
              <a:t>, I will grant to eat of the tree of life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26531" y="3123667"/>
            <a:ext cx="711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333333"/>
                </a:solidFill>
                <a:latin typeface="Roboto"/>
              </a:rPr>
              <a:t>2:11	</a:t>
            </a:r>
            <a:r>
              <a:rPr lang="en-US" dirty="0">
                <a:solidFill>
                  <a:srgbClr val="333333"/>
                </a:solidFill>
                <a:latin typeface="Roboto"/>
              </a:rPr>
              <a:t>He who </a:t>
            </a:r>
            <a:r>
              <a:rPr lang="en-US" b="1" dirty="0">
                <a:solidFill>
                  <a:srgbClr val="A94442"/>
                </a:solidFill>
                <a:latin typeface="Roboto"/>
              </a:rPr>
              <a:t>overcomes</a:t>
            </a:r>
            <a:r>
              <a:rPr lang="en-US" dirty="0">
                <a:solidFill>
                  <a:srgbClr val="333333"/>
                </a:solidFill>
                <a:latin typeface="Roboto"/>
              </a:rPr>
              <a:t> will not be hurt by the second death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26531" y="3497099"/>
            <a:ext cx="84158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333333"/>
                </a:solidFill>
                <a:latin typeface="Roboto"/>
              </a:rPr>
              <a:t>2:17	</a:t>
            </a:r>
            <a:r>
              <a:rPr lang="en-US" dirty="0">
                <a:solidFill>
                  <a:srgbClr val="333333"/>
                </a:solidFill>
                <a:latin typeface="Roboto"/>
              </a:rPr>
              <a:t>To him who </a:t>
            </a:r>
            <a:r>
              <a:rPr lang="en-US" b="1" dirty="0">
                <a:solidFill>
                  <a:srgbClr val="A94442"/>
                </a:solidFill>
                <a:latin typeface="Roboto"/>
              </a:rPr>
              <a:t>overcomes</a:t>
            </a:r>
            <a:r>
              <a:rPr lang="en-US" dirty="0">
                <a:solidFill>
                  <a:srgbClr val="333333"/>
                </a:solidFill>
                <a:latin typeface="Roboto"/>
              </a:rPr>
              <a:t>, to him I will give some of the hidden </a:t>
            </a:r>
            <a:r>
              <a:rPr lang="en-US" dirty="0" smtClean="0">
                <a:solidFill>
                  <a:srgbClr val="333333"/>
                </a:solidFill>
                <a:latin typeface="Roboto"/>
              </a:rPr>
              <a:t>manna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26531" y="3870531"/>
            <a:ext cx="84158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73138" indent="-973138"/>
            <a:r>
              <a:rPr lang="en-US" dirty="0" smtClean="0">
                <a:solidFill>
                  <a:srgbClr val="333333"/>
                </a:solidFill>
                <a:latin typeface="Roboto"/>
              </a:rPr>
              <a:t>2:26	He </a:t>
            </a:r>
            <a:r>
              <a:rPr lang="en-US" dirty="0">
                <a:solidFill>
                  <a:srgbClr val="333333"/>
                </a:solidFill>
                <a:latin typeface="Roboto"/>
              </a:rPr>
              <a:t>who </a:t>
            </a:r>
            <a:r>
              <a:rPr lang="en-US" b="1" dirty="0">
                <a:solidFill>
                  <a:srgbClr val="A94442"/>
                </a:solidFill>
                <a:latin typeface="Roboto"/>
              </a:rPr>
              <a:t>overcomes</a:t>
            </a:r>
            <a:r>
              <a:rPr lang="en-US" dirty="0">
                <a:solidFill>
                  <a:srgbClr val="333333"/>
                </a:solidFill>
                <a:latin typeface="Roboto"/>
              </a:rPr>
              <a:t>, and he who keeps My deeds until the end, </a:t>
            </a:r>
            <a:r>
              <a:rPr lang="en-US" dirty="0" smtClean="0">
                <a:solidFill>
                  <a:srgbClr val="333333"/>
                </a:solidFill>
                <a:latin typeface="Roboto"/>
              </a:rPr>
              <a:t/>
            </a:r>
            <a:br>
              <a:rPr lang="en-US" dirty="0" smtClean="0">
                <a:solidFill>
                  <a:srgbClr val="333333"/>
                </a:solidFill>
                <a:latin typeface="Roboto"/>
              </a:rPr>
            </a:br>
            <a:r>
              <a:rPr lang="en-US" dirty="0" smtClean="0">
                <a:solidFill>
                  <a:srgbClr val="333333"/>
                </a:solidFill>
                <a:latin typeface="Roboto"/>
              </a:rPr>
              <a:t>TO </a:t>
            </a:r>
            <a:r>
              <a:rPr lang="en-US" dirty="0">
                <a:solidFill>
                  <a:srgbClr val="333333"/>
                </a:solidFill>
                <a:latin typeface="Roboto"/>
              </a:rPr>
              <a:t>HIM I WILL GIVE AUTHORITY OVER THE NATIONS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26531" y="4520962"/>
            <a:ext cx="84158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73138" indent="-973138"/>
            <a:r>
              <a:rPr lang="en-US" dirty="0" smtClean="0">
                <a:solidFill>
                  <a:srgbClr val="333333"/>
                </a:solidFill>
                <a:latin typeface="Roboto"/>
              </a:rPr>
              <a:t>3:5</a:t>
            </a:r>
            <a:r>
              <a:rPr lang="en-US" dirty="0">
                <a:solidFill>
                  <a:srgbClr val="333333"/>
                </a:solidFill>
                <a:latin typeface="Roboto"/>
              </a:rPr>
              <a:t>	</a:t>
            </a:r>
            <a:r>
              <a:rPr lang="en-US" dirty="0" smtClean="0">
                <a:solidFill>
                  <a:srgbClr val="333333"/>
                </a:solidFill>
                <a:latin typeface="Roboto"/>
              </a:rPr>
              <a:t>He </a:t>
            </a:r>
            <a:r>
              <a:rPr lang="en-US" dirty="0">
                <a:solidFill>
                  <a:srgbClr val="333333"/>
                </a:solidFill>
                <a:latin typeface="Roboto"/>
              </a:rPr>
              <a:t>who </a:t>
            </a:r>
            <a:r>
              <a:rPr lang="en-US" b="1" dirty="0">
                <a:solidFill>
                  <a:srgbClr val="A94442"/>
                </a:solidFill>
                <a:latin typeface="Roboto"/>
              </a:rPr>
              <a:t>overcomes</a:t>
            </a:r>
            <a:r>
              <a:rPr lang="en-US" dirty="0">
                <a:solidFill>
                  <a:srgbClr val="333333"/>
                </a:solidFill>
                <a:latin typeface="Roboto"/>
              </a:rPr>
              <a:t> will thus be clothed in white garments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26531" y="4894394"/>
            <a:ext cx="84158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73138" indent="-973138"/>
            <a:r>
              <a:rPr lang="en-US" dirty="0" smtClean="0">
                <a:solidFill>
                  <a:srgbClr val="333333"/>
                </a:solidFill>
                <a:latin typeface="Roboto"/>
              </a:rPr>
              <a:t>3:12</a:t>
            </a:r>
            <a:r>
              <a:rPr lang="en-US" dirty="0">
                <a:solidFill>
                  <a:srgbClr val="333333"/>
                </a:solidFill>
                <a:latin typeface="Roboto"/>
              </a:rPr>
              <a:t>	</a:t>
            </a:r>
            <a:r>
              <a:rPr lang="en-US" dirty="0" smtClean="0">
                <a:solidFill>
                  <a:srgbClr val="333333"/>
                </a:solidFill>
                <a:latin typeface="Roboto"/>
              </a:rPr>
              <a:t>He </a:t>
            </a:r>
            <a:r>
              <a:rPr lang="en-US" dirty="0">
                <a:solidFill>
                  <a:srgbClr val="333333"/>
                </a:solidFill>
                <a:latin typeface="Roboto"/>
              </a:rPr>
              <a:t>who </a:t>
            </a:r>
            <a:r>
              <a:rPr lang="en-US" b="1" dirty="0">
                <a:solidFill>
                  <a:srgbClr val="A94442"/>
                </a:solidFill>
                <a:latin typeface="Roboto"/>
              </a:rPr>
              <a:t>overcomes</a:t>
            </a:r>
            <a:r>
              <a:rPr lang="en-US" dirty="0">
                <a:solidFill>
                  <a:srgbClr val="333333"/>
                </a:solidFill>
                <a:latin typeface="Roboto"/>
              </a:rPr>
              <a:t>, I will make him a pillar in the temple of My God,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26531" y="5267826"/>
            <a:ext cx="84158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73138" indent="-973138"/>
            <a:r>
              <a:rPr lang="en-US" dirty="0" smtClean="0">
                <a:solidFill>
                  <a:srgbClr val="333333"/>
                </a:solidFill>
                <a:latin typeface="Roboto"/>
              </a:rPr>
              <a:t>3:21</a:t>
            </a:r>
            <a:r>
              <a:rPr lang="en-US" dirty="0">
                <a:solidFill>
                  <a:srgbClr val="333333"/>
                </a:solidFill>
                <a:latin typeface="Roboto"/>
              </a:rPr>
              <a:t>	He who </a:t>
            </a:r>
            <a:r>
              <a:rPr lang="en-US" b="1" dirty="0">
                <a:solidFill>
                  <a:srgbClr val="A94442"/>
                </a:solidFill>
                <a:latin typeface="Roboto"/>
              </a:rPr>
              <a:t>overcomes</a:t>
            </a:r>
            <a:r>
              <a:rPr lang="en-US" dirty="0">
                <a:solidFill>
                  <a:srgbClr val="333333"/>
                </a:solidFill>
                <a:latin typeface="Roboto"/>
              </a:rPr>
              <a:t>, I will grant to him to sit down with Me </a:t>
            </a:r>
            <a:r>
              <a:rPr lang="en-US" dirty="0" smtClean="0">
                <a:solidFill>
                  <a:srgbClr val="333333"/>
                </a:solidFill>
                <a:latin typeface="Roboto"/>
              </a:rPr>
              <a:t/>
            </a:r>
            <a:br>
              <a:rPr lang="en-US" dirty="0" smtClean="0">
                <a:solidFill>
                  <a:srgbClr val="333333"/>
                </a:solidFill>
                <a:latin typeface="Roboto"/>
              </a:rPr>
            </a:br>
            <a:r>
              <a:rPr lang="en-US" dirty="0" smtClean="0">
                <a:solidFill>
                  <a:srgbClr val="333333"/>
                </a:solidFill>
                <a:latin typeface="Roboto"/>
              </a:rPr>
              <a:t>on </a:t>
            </a:r>
            <a:r>
              <a:rPr lang="en-US" dirty="0">
                <a:solidFill>
                  <a:srgbClr val="333333"/>
                </a:solidFill>
                <a:latin typeface="Roboto"/>
              </a:rPr>
              <a:t>My throne</a:t>
            </a:r>
            <a:r>
              <a:rPr lang="en-US" dirty="0" smtClean="0">
                <a:solidFill>
                  <a:srgbClr val="333333"/>
                </a:solidFill>
                <a:latin typeface="Roboto"/>
              </a:rPr>
              <a:t>,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26530" y="5902251"/>
            <a:ext cx="84158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73138" indent="-973138"/>
            <a:r>
              <a:rPr lang="en-US" dirty="0" smtClean="0">
                <a:solidFill>
                  <a:srgbClr val="333333"/>
                </a:solidFill>
                <a:latin typeface="Roboto"/>
              </a:rPr>
              <a:t>21:7</a:t>
            </a:r>
            <a:r>
              <a:rPr lang="en-US" dirty="0">
                <a:solidFill>
                  <a:srgbClr val="333333"/>
                </a:solidFill>
                <a:latin typeface="Roboto"/>
              </a:rPr>
              <a:t>	He who </a:t>
            </a:r>
            <a:r>
              <a:rPr lang="en-US" b="1" dirty="0">
                <a:solidFill>
                  <a:srgbClr val="A94442"/>
                </a:solidFill>
                <a:latin typeface="Roboto"/>
              </a:rPr>
              <a:t>overcomes</a:t>
            </a:r>
            <a:r>
              <a:rPr lang="en-US" dirty="0">
                <a:solidFill>
                  <a:srgbClr val="333333"/>
                </a:solidFill>
                <a:latin typeface="Roboto"/>
              </a:rPr>
              <a:t> will inherit these things, and I will be his God </a:t>
            </a:r>
            <a:r>
              <a:rPr lang="en-US" dirty="0" smtClean="0">
                <a:solidFill>
                  <a:srgbClr val="333333"/>
                </a:solidFill>
                <a:latin typeface="Roboto"/>
              </a:rPr>
              <a:t/>
            </a:r>
            <a:br>
              <a:rPr lang="en-US" dirty="0" smtClean="0">
                <a:solidFill>
                  <a:srgbClr val="333333"/>
                </a:solidFill>
                <a:latin typeface="Roboto"/>
              </a:rPr>
            </a:br>
            <a:r>
              <a:rPr lang="en-US" dirty="0" smtClean="0">
                <a:solidFill>
                  <a:srgbClr val="333333"/>
                </a:solidFill>
                <a:latin typeface="Roboto"/>
              </a:rPr>
              <a:t>and </a:t>
            </a:r>
            <a:r>
              <a:rPr lang="en-US" dirty="0">
                <a:solidFill>
                  <a:srgbClr val="333333"/>
                </a:solidFill>
                <a:latin typeface="Roboto"/>
              </a:rPr>
              <a:t>he will be My </a:t>
            </a:r>
            <a:r>
              <a:rPr lang="en-US" dirty="0" smtClean="0">
                <a:solidFill>
                  <a:srgbClr val="333333"/>
                </a:solidFill>
                <a:latin typeface="Roboto"/>
              </a:rPr>
              <a:t>son</a:t>
            </a:r>
            <a:r>
              <a:rPr lang="en-US" dirty="0">
                <a:solidFill>
                  <a:srgbClr val="333333"/>
                </a:solidFill>
                <a:latin typeface="Roboto"/>
              </a:rPr>
              <a:t>.</a:t>
            </a:r>
            <a:endParaRPr lang="en-US" dirty="0"/>
          </a:p>
        </p:txBody>
      </p:sp>
      <p:pic>
        <p:nvPicPr>
          <p:cNvPr id="3074" name="Picture 2" descr="https://upload.wikimedia.org/wikipedia/commons/thumb/8/8b/Red_X_Freehand.svg/120px-Red_X_Freehand.svg.pn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573" y="1501787"/>
            <a:ext cx="1390079" cy="614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images9.cpcache.com/image/99058003_350x35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2430">
            <a:off x="4188066" y="690699"/>
            <a:ext cx="2215092" cy="1480947"/>
          </a:xfrm>
          <a:prstGeom prst="rect">
            <a:avLst/>
          </a:prstGeom>
          <a:ln>
            <a:noFill/>
          </a:ln>
          <a:effectLst>
            <a:glow rad="63500">
              <a:srgbClr val="FF0000">
                <a:alpha val="40000"/>
              </a:srgb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54542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onew-web.net/wp-content/uploads/2016/03/iqoncept1503001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249" y="3422994"/>
            <a:ext cx="645795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www.tomorrowsworld.org/sites/default/files/styles/1001x283/public/booklets/shutterstock_1073418891.jpg?itok=7s2IF7_J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71" b="38731"/>
          <a:stretch/>
        </p:blipFill>
        <p:spPr bwMode="auto">
          <a:xfrm>
            <a:off x="377991" y="6417734"/>
            <a:ext cx="8465219" cy="3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tomorrowsworld.org/sites/default/files/styles/1001x283/public/booklets/shutterstock_1073418891.jpg?itok=7s2IF7_J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70"/>
          <a:stretch/>
        </p:blipFill>
        <p:spPr bwMode="auto">
          <a:xfrm>
            <a:off x="377991" y="237209"/>
            <a:ext cx="8465220" cy="888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614" y="464877"/>
            <a:ext cx="2941852" cy="9967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54253" y="2185359"/>
            <a:ext cx="751269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 Week:    </a:t>
            </a:r>
            <a:endParaRPr lang="en-US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28700" lvl="1" indent="-571500" defTabSz="457200">
              <a:buFont typeface="Wingdings" panose="05000000000000000000" pitchFamily="2" charset="2"/>
              <a:buChar char="q"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Chapter 2:  The letters to the Seven churches of Asia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803577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561" y="212278"/>
            <a:ext cx="8468078" cy="15058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36642" y="4321895"/>
            <a:ext cx="751269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Tonight:    </a:t>
            </a:r>
            <a:endParaRPr lang="en-US" sz="36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28700" lvl="1" indent="-571500" defTabSz="457200">
              <a:buFont typeface="Wingdings" panose="05000000000000000000" pitchFamily="2" charset="2"/>
              <a:buChar char="q"/>
            </a:pPr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 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concluded</a:t>
            </a:r>
          </a:p>
          <a:p>
            <a:pPr marL="1028700" lvl="1" indent="-571500" defTabSz="457200">
              <a:buFont typeface="Wingdings" panose="05000000000000000000" pitchFamily="2" charset="2"/>
              <a:buChar char="q"/>
            </a:pPr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Revelation 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chapter One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1156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61554" y="2491108"/>
            <a:ext cx="49360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kern="0" dirty="0">
                <a:solidFill>
                  <a:sysClr val="windowText" lastClr="00000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“…these are days of </a:t>
            </a:r>
            <a:r>
              <a:rPr lang="en-US" sz="2400" b="1" kern="0" dirty="0">
                <a:solidFill>
                  <a:srgbClr val="0000CC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vengeance</a:t>
            </a:r>
            <a:r>
              <a:rPr lang="en-US" sz="2400" kern="0" dirty="0">
                <a:solidFill>
                  <a:sysClr val="windowText" lastClr="00000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so that all things which are written will be </a:t>
            </a:r>
            <a:r>
              <a:rPr lang="en-US" sz="2400" b="1" u="sng" kern="0" dirty="0">
                <a:solidFill>
                  <a:sysClr val="windowText" lastClr="00000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fulfilled</a:t>
            </a:r>
            <a:r>
              <a:rPr lang="en-US" sz="2400" kern="0" dirty="0">
                <a:solidFill>
                  <a:sysClr val="windowText" lastClr="00000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.”</a:t>
            </a:r>
            <a:endParaRPr lang="en-US" sz="2400" kern="0" dirty="0">
              <a:solidFill>
                <a:sysClr val="windowText" lastClr="000000"/>
              </a:solidFill>
              <a:latin typeface="Century" panose="020406040505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53530" y="2491108"/>
            <a:ext cx="1252843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kern="0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Luke 21:20 </a:t>
            </a:r>
            <a:endParaRPr lang="en-US" b="1" kern="0" dirty="0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561" y="212278"/>
            <a:ext cx="8468078" cy="15058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73093" y="1718121"/>
            <a:ext cx="54665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3200" b="1" kern="0" dirty="0">
                <a:solidFill>
                  <a:prstClr val="black"/>
                </a:solidFill>
                <a:latin typeface="Century Gothic" panose="020B0502020202020204" pitchFamily="34" charset="0"/>
              </a:rPr>
              <a:t>The Larger Biblical Context</a:t>
            </a:r>
            <a:endParaRPr lang="en-US" sz="3200" b="1" kern="0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801" y="4218203"/>
            <a:ext cx="8083997" cy="263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86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77997" y="651649"/>
            <a:ext cx="6320118" cy="462143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Rectangle 2"/>
          <p:cNvSpPr/>
          <p:nvPr/>
        </p:nvSpPr>
        <p:spPr>
          <a:xfrm>
            <a:off x="1001731" y="423207"/>
            <a:ext cx="4572000" cy="5193729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/>
            <a:r>
              <a:rPr lang="en-US" dirty="0">
                <a:solidFill>
                  <a:srgbClr val="2A5B7F">
                    <a:lumMod val="40000"/>
                    <a:lumOff val="60000"/>
                  </a:srgbClr>
                </a:solidFill>
              </a:rPr>
              <a:t> Matthew 23:32-3</a:t>
            </a:r>
          </a:p>
          <a:p>
            <a:pPr marL="115888" indent="-115888" defTabSz="457200">
              <a:spcBef>
                <a:spcPts val="300"/>
              </a:spcBef>
            </a:pPr>
            <a:r>
              <a:rPr lang="en-US" dirty="0">
                <a:solidFill>
                  <a:prstClr val="white"/>
                </a:solidFill>
              </a:rPr>
              <a:t>“</a:t>
            </a:r>
            <a:r>
              <a:rPr lang="en-US" dirty="0">
                <a:solidFill>
                  <a:srgbClr val="FFFF00"/>
                </a:solidFill>
              </a:rPr>
              <a:t>Fill up</a:t>
            </a:r>
            <a:r>
              <a:rPr lang="en-US" dirty="0">
                <a:solidFill>
                  <a:prstClr val="white"/>
                </a:solidFill>
              </a:rPr>
              <a:t>, then, the </a:t>
            </a:r>
            <a:r>
              <a:rPr lang="en-US" dirty="0">
                <a:solidFill>
                  <a:srgbClr val="FFFF00"/>
                </a:solidFill>
              </a:rPr>
              <a:t>measure of the guilt </a:t>
            </a:r>
            <a:r>
              <a:rPr lang="en-US" dirty="0">
                <a:solidFill>
                  <a:prstClr val="white"/>
                </a:solidFill>
              </a:rPr>
              <a:t>of your fathers. </a:t>
            </a:r>
            <a:r>
              <a:rPr lang="en-US" sz="1400" dirty="0">
                <a:solidFill>
                  <a:prstClr val="white"/>
                </a:solidFill>
              </a:rPr>
              <a:t>33</a:t>
            </a:r>
            <a:r>
              <a:rPr lang="en-US" dirty="0">
                <a:solidFill>
                  <a:prstClr val="white"/>
                </a:solidFill>
              </a:rPr>
              <a:t> “You serpents, you brood of vipers, how will you escape the </a:t>
            </a:r>
            <a:r>
              <a:rPr lang="en-US" dirty="0">
                <a:solidFill>
                  <a:srgbClr val="FFFF00"/>
                </a:solidFill>
              </a:rPr>
              <a:t>sentence of hell</a:t>
            </a:r>
            <a:r>
              <a:rPr lang="en-US" dirty="0">
                <a:solidFill>
                  <a:prstClr val="white"/>
                </a:solidFill>
              </a:rPr>
              <a:t>?</a:t>
            </a:r>
          </a:p>
          <a:p>
            <a:pPr marL="115888" indent="-115888" defTabSz="457200">
              <a:spcBef>
                <a:spcPts val="300"/>
              </a:spcBef>
            </a:pPr>
            <a:r>
              <a:rPr lang="en-US" sz="1400" dirty="0">
                <a:solidFill>
                  <a:prstClr val="white"/>
                </a:solidFill>
              </a:rPr>
              <a:t>34</a:t>
            </a:r>
            <a:r>
              <a:rPr lang="en-US" dirty="0">
                <a:solidFill>
                  <a:prstClr val="white"/>
                </a:solidFill>
              </a:rPr>
              <a:t> “Therefore, behold, I am </a:t>
            </a:r>
            <a:r>
              <a:rPr lang="en-US" dirty="0">
                <a:solidFill>
                  <a:srgbClr val="FFFF00"/>
                </a:solidFill>
              </a:rPr>
              <a:t>sending you prophets</a:t>
            </a:r>
            <a:r>
              <a:rPr lang="en-US" dirty="0">
                <a:solidFill>
                  <a:prstClr val="white"/>
                </a:solidFill>
              </a:rPr>
              <a:t> and wise men and scribes; some of them you will </a:t>
            </a:r>
            <a:r>
              <a:rPr lang="en-US" dirty="0">
                <a:solidFill>
                  <a:srgbClr val="FFFF00"/>
                </a:solidFill>
              </a:rPr>
              <a:t>kill</a:t>
            </a:r>
            <a:r>
              <a:rPr lang="en-US" dirty="0">
                <a:solidFill>
                  <a:prstClr val="white"/>
                </a:solidFill>
              </a:rPr>
              <a:t> and </a:t>
            </a:r>
            <a:r>
              <a:rPr lang="en-US" dirty="0">
                <a:solidFill>
                  <a:srgbClr val="FFFF00"/>
                </a:solidFill>
              </a:rPr>
              <a:t>crucify</a:t>
            </a:r>
            <a:r>
              <a:rPr lang="en-US" dirty="0">
                <a:solidFill>
                  <a:prstClr val="white"/>
                </a:solidFill>
              </a:rPr>
              <a:t>, and some of them you will scourge in your synagogues, and persecute from city to city, </a:t>
            </a:r>
            <a:r>
              <a:rPr lang="en-US" sz="1400" dirty="0">
                <a:solidFill>
                  <a:prstClr val="white"/>
                </a:solidFill>
              </a:rPr>
              <a:t>35</a:t>
            </a:r>
            <a:r>
              <a:rPr lang="en-US" dirty="0">
                <a:solidFill>
                  <a:prstClr val="white"/>
                </a:solidFill>
              </a:rPr>
              <a:t> so that </a:t>
            </a:r>
            <a:r>
              <a:rPr lang="en-US" dirty="0">
                <a:solidFill>
                  <a:srgbClr val="FFFF00"/>
                </a:solidFill>
              </a:rPr>
              <a:t>upon you may fall the guilt of all the righteous blood</a:t>
            </a:r>
            <a:r>
              <a:rPr lang="en-US" dirty="0">
                <a:solidFill>
                  <a:prstClr val="white"/>
                </a:solidFill>
              </a:rPr>
              <a:t> shed on earth, from the blood of righteous Abel to the blood of Zechariah, the son of </a:t>
            </a:r>
            <a:r>
              <a:rPr lang="en-US" dirty="0" err="1">
                <a:solidFill>
                  <a:prstClr val="white"/>
                </a:solidFill>
              </a:rPr>
              <a:t>Berechiah</a:t>
            </a:r>
            <a:r>
              <a:rPr lang="en-US" dirty="0">
                <a:solidFill>
                  <a:prstClr val="white"/>
                </a:solidFill>
              </a:rPr>
              <a:t>, whom you murdered between the temple and the altar. </a:t>
            </a:r>
          </a:p>
          <a:p>
            <a:pPr marL="115888" indent="-115888" defTabSz="457200">
              <a:spcBef>
                <a:spcPts val="300"/>
              </a:spcBef>
            </a:pPr>
            <a:r>
              <a:rPr lang="en-US" sz="1400" dirty="0">
                <a:solidFill>
                  <a:prstClr val="white"/>
                </a:solidFill>
              </a:rPr>
              <a:t>36</a:t>
            </a:r>
            <a:r>
              <a:rPr lang="en-US" dirty="0">
                <a:solidFill>
                  <a:prstClr val="white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Truly I say to you, all these things will come upon this generation.” 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8682" y="4223923"/>
            <a:ext cx="2117367" cy="282158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001731" y="5634713"/>
            <a:ext cx="829638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3400" b="1" cap="all" dirty="0">
                <a:solidFill>
                  <a:prstClr val="white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Bookman Old Style" panose="02050604050505020204"/>
              </a:rPr>
              <a:t>Jerusalem’s cup of Iniquity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071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175" y="2693351"/>
            <a:ext cx="2381250" cy="17907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561" y="212278"/>
            <a:ext cx="8468078" cy="15058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3093" y="1718121"/>
            <a:ext cx="54665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3200" b="1" kern="0" dirty="0">
                <a:solidFill>
                  <a:prstClr val="black"/>
                </a:solidFill>
                <a:latin typeface="Century Gothic" panose="020B0502020202020204" pitchFamily="34" charset="0"/>
              </a:rPr>
              <a:t>The Larger Biblical Context</a:t>
            </a:r>
            <a:endParaRPr lang="en-US" sz="3200" b="1" kern="0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53535" y="2302896"/>
            <a:ext cx="58335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457200">
              <a:buFont typeface="Wingdings" panose="05000000000000000000" pitchFamily="2" charset="2"/>
              <a:buChar char="§"/>
              <a:defRPr/>
            </a:pPr>
            <a:r>
              <a:rPr lang="en-US" sz="2000" u="sng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the Jews of Jesus’ day?</a:t>
            </a:r>
            <a:endParaRPr lang="en-US" sz="2000" b="1" u="sng" kern="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23806" y="2302896"/>
            <a:ext cx="3356833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457200">
              <a:defRPr/>
            </a:pPr>
            <a:r>
              <a:rPr lang="en-US" sz="2000" b="1" kern="0" dirty="0">
                <a:solidFill>
                  <a:prstClr val="black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2000" b="1" kern="0" dirty="0">
                <a:solidFill>
                  <a:srgbClr val="0000CC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Fill up, then, the measure of the guilt </a:t>
            </a:r>
            <a:r>
              <a:rPr lang="en-US" sz="2000" b="1" kern="0" dirty="0">
                <a:solidFill>
                  <a:prstClr val="black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of your fathers. </a:t>
            </a:r>
            <a:r>
              <a:rPr lang="en-US" b="1" kern="0" dirty="0">
                <a:solidFill>
                  <a:prstClr val="black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33</a:t>
            </a:r>
            <a:r>
              <a:rPr lang="en-US" sz="2000" b="1" kern="0" dirty="0">
                <a:solidFill>
                  <a:prstClr val="black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 You serpents, you brood of vipers, how will you escape the sentence of hell? </a:t>
            </a:r>
            <a:r>
              <a:rPr lang="en-US" b="1" kern="0" dirty="0">
                <a:solidFill>
                  <a:prstClr val="black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34</a:t>
            </a:r>
            <a:r>
              <a:rPr lang="en-US" sz="2000" b="1" kern="0" dirty="0">
                <a:solidFill>
                  <a:prstClr val="black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 Therefore, behold, I am sending you prophets and wise men and scribes; some of them you will kill and crucify, and some of them you will scourge in your synagogues, and persecute from city to city”   </a:t>
            </a:r>
            <a:br>
              <a:rPr lang="en-US" sz="2000" b="1" kern="0" dirty="0">
                <a:solidFill>
                  <a:prstClr val="black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</a:br>
            <a:r>
              <a:rPr lang="en-US" sz="2000" b="1" kern="0" dirty="0">
                <a:solidFill>
                  <a:srgbClr val="993300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Matthew 23:32-34</a:t>
            </a:r>
            <a:endParaRPr lang="en-US" sz="1600" kern="0" dirty="0">
              <a:solidFill>
                <a:srgbClr val="99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17027" y="4083941"/>
            <a:ext cx="484237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457200">
              <a:spcBef>
                <a:spcPts val="600"/>
              </a:spcBef>
              <a:buFont typeface="+mj-lt"/>
              <a:buAutoNum type="arabicPeriod"/>
              <a:defRPr/>
            </a:pPr>
            <a:r>
              <a:rPr lang="en-US" sz="2000" b="1" kern="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Guilty of </a:t>
            </a:r>
            <a:r>
              <a:rPr lang="en-US" sz="2000" b="1" kern="0" dirty="0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all</a:t>
            </a:r>
            <a:r>
              <a:rPr lang="en-US" sz="2000" b="1" kern="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the blood, </a:t>
            </a:r>
            <a:r>
              <a:rPr lang="en-US" kern="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Matt. 23:35</a:t>
            </a:r>
          </a:p>
          <a:p>
            <a:pPr marL="342900" indent="-342900" defTabSz="457200">
              <a:spcBef>
                <a:spcPts val="600"/>
              </a:spcBef>
              <a:buFont typeface="+mj-lt"/>
              <a:buAutoNum type="arabicPeriod"/>
              <a:defRPr/>
            </a:pPr>
            <a:r>
              <a:rPr lang="en-US" sz="20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Judgment upon </a:t>
            </a:r>
            <a:r>
              <a:rPr lang="en-US" sz="2000" b="1" kern="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en-US" sz="20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generation, </a:t>
            </a:r>
            <a:r>
              <a:rPr lang="en-US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23:36</a:t>
            </a:r>
          </a:p>
          <a:p>
            <a:pPr marL="342900" indent="-342900" defTabSz="457200">
              <a:spcBef>
                <a:spcPts val="600"/>
              </a:spcBef>
              <a:buFont typeface="+mj-lt"/>
              <a:buAutoNum type="arabicPeriod"/>
              <a:defRPr/>
            </a:pPr>
            <a:r>
              <a:rPr lang="en-US" sz="20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Charged with </a:t>
            </a:r>
            <a:r>
              <a:rPr lang="en-US" sz="2000" b="1" kern="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en-US" sz="20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blood, </a:t>
            </a:r>
            <a:br>
              <a:rPr lang="en-US" sz="20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Luke 11:49-51</a:t>
            </a:r>
          </a:p>
          <a:p>
            <a:pPr marL="342900" indent="-342900" defTabSz="457200">
              <a:spcBef>
                <a:spcPts val="600"/>
              </a:spcBef>
              <a:buFont typeface="+mj-lt"/>
              <a:buAutoNum type="arabicPeriod"/>
              <a:defRPr/>
            </a:pPr>
            <a:r>
              <a:rPr lang="en-US" sz="20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Christ’s </a:t>
            </a:r>
            <a:r>
              <a:rPr lang="en-US" sz="2000" b="1" kern="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murderers</a:t>
            </a:r>
            <a:r>
              <a:rPr lang="en-US" sz="20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Acts 7:52-53</a:t>
            </a:r>
          </a:p>
          <a:p>
            <a:pPr marL="342900" indent="-342900" defTabSz="457200">
              <a:spcBef>
                <a:spcPts val="600"/>
              </a:spcBef>
              <a:buFont typeface="+mj-lt"/>
              <a:buAutoNum type="arabicPeriod"/>
              <a:defRPr/>
            </a:pPr>
            <a:r>
              <a:rPr lang="en-US" sz="20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Heap up their sins to </a:t>
            </a:r>
            <a:r>
              <a:rPr lang="en-US" sz="2000" b="1" kern="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 capacity</a:t>
            </a:r>
            <a:r>
              <a:rPr lang="en-US" sz="20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en-US" sz="20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Thessalonians 2:14-16</a:t>
            </a:r>
            <a:endParaRPr lang="en-US" sz="2000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891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build="p"/>
      <p:bldP spid="2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598" y="4058835"/>
            <a:ext cx="4293068" cy="2734685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0" name="Rectangle 9"/>
          <p:cNvSpPr/>
          <p:nvPr/>
        </p:nvSpPr>
        <p:spPr>
          <a:xfrm>
            <a:off x="8468" y="360710"/>
            <a:ext cx="6858000" cy="87933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93081" y="576010"/>
            <a:ext cx="17975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dirty="0" smtClean="0">
                <a:solidFill>
                  <a:prstClr val="white"/>
                </a:solidFill>
              </a:rPr>
              <a:t>Matthew 24</a:t>
            </a:r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8682" y="4223923"/>
            <a:ext cx="2117367" cy="28215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01731" y="5634713"/>
            <a:ext cx="829638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3400" b="1" cap="all" dirty="0">
                <a:solidFill>
                  <a:prstClr val="white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Bookman Old Style" panose="02050604050505020204"/>
              </a:rPr>
              <a:t>Jerusalem’s cup of Iniquity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37816" y="1743070"/>
            <a:ext cx="22549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000" dirty="0" smtClean="0">
                <a:solidFill>
                  <a:srgbClr val="FFFF00"/>
                </a:solidFill>
              </a:rPr>
              <a:t>Three  Questions: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51667" y="2267486"/>
            <a:ext cx="432329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defTabSz="457200">
              <a:buFont typeface="+mj-lt"/>
              <a:buAutoNum type="arabicPeriod"/>
            </a:pPr>
            <a:r>
              <a:rPr lang="en-US" sz="2000" dirty="0" smtClean="0">
                <a:solidFill>
                  <a:srgbClr val="FFFF00"/>
                </a:solidFill>
              </a:rPr>
              <a:t>When will these things </a:t>
            </a:r>
            <a:r>
              <a:rPr lang="en-U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happen</a:t>
            </a:r>
            <a:r>
              <a:rPr lang="en-US" sz="2000" dirty="0" smtClean="0">
                <a:solidFill>
                  <a:srgbClr val="FFFF00"/>
                </a:solidFill>
              </a:rPr>
              <a:t>?</a:t>
            </a:r>
          </a:p>
          <a:p>
            <a:pPr marL="342900" indent="-342900" defTabSz="457200">
              <a:buFont typeface="+mj-lt"/>
              <a:buAutoNum type="arabicPeriod"/>
            </a:pPr>
            <a:r>
              <a:rPr lang="en-US" sz="2000" dirty="0" smtClean="0">
                <a:solidFill>
                  <a:srgbClr val="FFFF00"/>
                </a:solidFill>
              </a:rPr>
              <a:t>What will be the </a:t>
            </a:r>
            <a:r>
              <a:rPr lang="en-US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</a:p>
          <a:p>
            <a:pPr marL="800100" lvl="1" indent="-342900" defTabSz="457200">
              <a:buFont typeface="+mj-lt"/>
              <a:buAutoNum type="arabicPeriod"/>
            </a:pPr>
            <a:r>
              <a:rPr lang="en-US" sz="2000" dirty="0" smtClean="0">
                <a:solidFill>
                  <a:prstClr val="white"/>
                </a:solidFill>
              </a:rPr>
              <a:t>of  Your coming?</a:t>
            </a:r>
          </a:p>
          <a:p>
            <a:pPr marL="800100" lvl="1" indent="-342900" defTabSz="457200">
              <a:buFont typeface="+mj-lt"/>
              <a:buAutoNum type="arabicPeriod"/>
            </a:pPr>
            <a:r>
              <a:rPr lang="en-US" sz="2000" dirty="0" smtClean="0">
                <a:solidFill>
                  <a:prstClr val="white"/>
                </a:solidFill>
              </a:rPr>
              <a:t>the end of the age?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2125134" y="1567270"/>
            <a:ext cx="626533" cy="575910"/>
          </a:xfrm>
          <a:custGeom>
            <a:avLst/>
            <a:gdLst>
              <a:gd name="connsiteX0" fmla="*/ 0 w 626533"/>
              <a:gd name="connsiteY0" fmla="*/ 0 h 575910"/>
              <a:gd name="connsiteX1" fmla="*/ 25400 w 626533"/>
              <a:gd name="connsiteY1" fmla="*/ 110067 h 575910"/>
              <a:gd name="connsiteX2" fmla="*/ 33867 w 626533"/>
              <a:gd name="connsiteY2" fmla="*/ 135467 h 575910"/>
              <a:gd name="connsiteX3" fmla="*/ 50800 w 626533"/>
              <a:gd name="connsiteY3" fmla="*/ 169333 h 575910"/>
              <a:gd name="connsiteX4" fmla="*/ 67733 w 626533"/>
              <a:gd name="connsiteY4" fmla="*/ 211667 h 575910"/>
              <a:gd name="connsiteX5" fmla="*/ 152400 w 626533"/>
              <a:gd name="connsiteY5" fmla="*/ 296333 h 575910"/>
              <a:gd name="connsiteX6" fmla="*/ 186267 w 626533"/>
              <a:gd name="connsiteY6" fmla="*/ 330200 h 575910"/>
              <a:gd name="connsiteX7" fmla="*/ 237067 w 626533"/>
              <a:gd name="connsiteY7" fmla="*/ 381000 h 575910"/>
              <a:gd name="connsiteX8" fmla="*/ 296333 w 626533"/>
              <a:gd name="connsiteY8" fmla="*/ 440267 h 575910"/>
              <a:gd name="connsiteX9" fmla="*/ 347133 w 626533"/>
              <a:gd name="connsiteY9" fmla="*/ 474133 h 575910"/>
              <a:gd name="connsiteX10" fmla="*/ 364067 w 626533"/>
              <a:gd name="connsiteY10" fmla="*/ 491067 h 575910"/>
              <a:gd name="connsiteX11" fmla="*/ 423333 w 626533"/>
              <a:gd name="connsiteY11" fmla="*/ 516467 h 575910"/>
              <a:gd name="connsiteX12" fmla="*/ 457200 w 626533"/>
              <a:gd name="connsiteY12" fmla="*/ 533400 h 575910"/>
              <a:gd name="connsiteX13" fmla="*/ 482600 w 626533"/>
              <a:gd name="connsiteY13" fmla="*/ 550333 h 575910"/>
              <a:gd name="connsiteX14" fmla="*/ 618067 w 626533"/>
              <a:gd name="connsiteY14" fmla="*/ 575733 h 575910"/>
              <a:gd name="connsiteX15" fmla="*/ 626533 w 626533"/>
              <a:gd name="connsiteY15" fmla="*/ 575733 h 575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26533" h="575910">
                <a:moveTo>
                  <a:pt x="0" y="0"/>
                </a:moveTo>
                <a:cubicBezTo>
                  <a:pt x="6715" y="33575"/>
                  <a:pt x="15191" y="79443"/>
                  <a:pt x="25400" y="110067"/>
                </a:cubicBezTo>
                <a:cubicBezTo>
                  <a:pt x="28222" y="118534"/>
                  <a:pt x="30351" y="127264"/>
                  <a:pt x="33867" y="135467"/>
                </a:cubicBezTo>
                <a:cubicBezTo>
                  <a:pt x="38839" y="147068"/>
                  <a:pt x="45674" y="157800"/>
                  <a:pt x="50800" y="169333"/>
                </a:cubicBezTo>
                <a:cubicBezTo>
                  <a:pt x="56973" y="183221"/>
                  <a:pt x="58239" y="199799"/>
                  <a:pt x="67733" y="211667"/>
                </a:cubicBezTo>
                <a:cubicBezTo>
                  <a:pt x="92666" y="242833"/>
                  <a:pt x="124178" y="268111"/>
                  <a:pt x="152400" y="296333"/>
                </a:cubicBezTo>
                <a:cubicBezTo>
                  <a:pt x="163689" y="307622"/>
                  <a:pt x="176688" y="317428"/>
                  <a:pt x="186267" y="330200"/>
                </a:cubicBezTo>
                <a:cubicBezTo>
                  <a:pt x="245509" y="409189"/>
                  <a:pt x="179925" y="329572"/>
                  <a:pt x="237067" y="381000"/>
                </a:cubicBezTo>
                <a:cubicBezTo>
                  <a:pt x="257833" y="399690"/>
                  <a:pt x="273087" y="424770"/>
                  <a:pt x="296333" y="440267"/>
                </a:cubicBezTo>
                <a:cubicBezTo>
                  <a:pt x="313266" y="451556"/>
                  <a:pt x="332743" y="459743"/>
                  <a:pt x="347133" y="474133"/>
                </a:cubicBezTo>
                <a:cubicBezTo>
                  <a:pt x="352778" y="479778"/>
                  <a:pt x="357425" y="486639"/>
                  <a:pt x="364067" y="491067"/>
                </a:cubicBezTo>
                <a:cubicBezTo>
                  <a:pt x="397758" y="513528"/>
                  <a:pt x="391728" y="502922"/>
                  <a:pt x="423333" y="516467"/>
                </a:cubicBezTo>
                <a:cubicBezTo>
                  <a:pt x="434934" y="521439"/>
                  <a:pt x="446241" y="527138"/>
                  <a:pt x="457200" y="533400"/>
                </a:cubicBezTo>
                <a:cubicBezTo>
                  <a:pt x="466035" y="538448"/>
                  <a:pt x="472874" y="547340"/>
                  <a:pt x="482600" y="550333"/>
                </a:cubicBezTo>
                <a:cubicBezTo>
                  <a:pt x="498621" y="555263"/>
                  <a:pt x="589862" y="571704"/>
                  <a:pt x="618067" y="575733"/>
                </a:cubicBezTo>
                <a:cubicBezTo>
                  <a:pt x="620861" y="576132"/>
                  <a:pt x="623711" y="575733"/>
                  <a:pt x="626533" y="575733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 rot="5746182">
            <a:off x="2120411" y="1717512"/>
            <a:ext cx="626533" cy="575910"/>
          </a:xfrm>
          <a:custGeom>
            <a:avLst/>
            <a:gdLst>
              <a:gd name="connsiteX0" fmla="*/ 0 w 626533"/>
              <a:gd name="connsiteY0" fmla="*/ 0 h 575910"/>
              <a:gd name="connsiteX1" fmla="*/ 25400 w 626533"/>
              <a:gd name="connsiteY1" fmla="*/ 110067 h 575910"/>
              <a:gd name="connsiteX2" fmla="*/ 33867 w 626533"/>
              <a:gd name="connsiteY2" fmla="*/ 135467 h 575910"/>
              <a:gd name="connsiteX3" fmla="*/ 50800 w 626533"/>
              <a:gd name="connsiteY3" fmla="*/ 169333 h 575910"/>
              <a:gd name="connsiteX4" fmla="*/ 67733 w 626533"/>
              <a:gd name="connsiteY4" fmla="*/ 211667 h 575910"/>
              <a:gd name="connsiteX5" fmla="*/ 152400 w 626533"/>
              <a:gd name="connsiteY5" fmla="*/ 296333 h 575910"/>
              <a:gd name="connsiteX6" fmla="*/ 186267 w 626533"/>
              <a:gd name="connsiteY6" fmla="*/ 330200 h 575910"/>
              <a:gd name="connsiteX7" fmla="*/ 237067 w 626533"/>
              <a:gd name="connsiteY7" fmla="*/ 381000 h 575910"/>
              <a:gd name="connsiteX8" fmla="*/ 296333 w 626533"/>
              <a:gd name="connsiteY8" fmla="*/ 440267 h 575910"/>
              <a:gd name="connsiteX9" fmla="*/ 347133 w 626533"/>
              <a:gd name="connsiteY9" fmla="*/ 474133 h 575910"/>
              <a:gd name="connsiteX10" fmla="*/ 364067 w 626533"/>
              <a:gd name="connsiteY10" fmla="*/ 491067 h 575910"/>
              <a:gd name="connsiteX11" fmla="*/ 423333 w 626533"/>
              <a:gd name="connsiteY11" fmla="*/ 516467 h 575910"/>
              <a:gd name="connsiteX12" fmla="*/ 457200 w 626533"/>
              <a:gd name="connsiteY12" fmla="*/ 533400 h 575910"/>
              <a:gd name="connsiteX13" fmla="*/ 482600 w 626533"/>
              <a:gd name="connsiteY13" fmla="*/ 550333 h 575910"/>
              <a:gd name="connsiteX14" fmla="*/ 618067 w 626533"/>
              <a:gd name="connsiteY14" fmla="*/ 575733 h 575910"/>
              <a:gd name="connsiteX15" fmla="*/ 626533 w 626533"/>
              <a:gd name="connsiteY15" fmla="*/ 575733 h 575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26533" h="575910">
                <a:moveTo>
                  <a:pt x="0" y="0"/>
                </a:moveTo>
                <a:cubicBezTo>
                  <a:pt x="6715" y="33575"/>
                  <a:pt x="15191" y="79443"/>
                  <a:pt x="25400" y="110067"/>
                </a:cubicBezTo>
                <a:cubicBezTo>
                  <a:pt x="28222" y="118534"/>
                  <a:pt x="30351" y="127264"/>
                  <a:pt x="33867" y="135467"/>
                </a:cubicBezTo>
                <a:cubicBezTo>
                  <a:pt x="38839" y="147068"/>
                  <a:pt x="45674" y="157800"/>
                  <a:pt x="50800" y="169333"/>
                </a:cubicBezTo>
                <a:cubicBezTo>
                  <a:pt x="56973" y="183221"/>
                  <a:pt x="58239" y="199799"/>
                  <a:pt x="67733" y="211667"/>
                </a:cubicBezTo>
                <a:cubicBezTo>
                  <a:pt x="92666" y="242833"/>
                  <a:pt x="124178" y="268111"/>
                  <a:pt x="152400" y="296333"/>
                </a:cubicBezTo>
                <a:cubicBezTo>
                  <a:pt x="163689" y="307622"/>
                  <a:pt x="176688" y="317428"/>
                  <a:pt x="186267" y="330200"/>
                </a:cubicBezTo>
                <a:cubicBezTo>
                  <a:pt x="245509" y="409189"/>
                  <a:pt x="179925" y="329572"/>
                  <a:pt x="237067" y="381000"/>
                </a:cubicBezTo>
                <a:cubicBezTo>
                  <a:pt x="257833" y="399690"/>
                  <a:pt x="273087" y="424770"/>
                  <a:pt x="296333" y="440267"/>
                </a:cubicBezTo>
                <a:cubicBezTo>
                  <a:pt x="313266" y="451556"/>
                  <a:pt x="332743" y="459743"/>
                  <a:pt x="347133" y="474133"/>
                </a:cubicBezTo>
                <a:cubicBezTo>
                  <a:pt x="352778" y="479778"/>
                  <a:pt x="357425" y="486639"/>
                  <a:pt x="364067" y="491067"/>
                </a:cubicBezTo>
                <a:cubicBezTo>
                  <a:pt x="397758" y="513528"/>
                  <a:pt x="391728" y="502922"/>
                  <a:pt x="423333" y="516467"/>
                </a:cubicBezTo>
                <a:cubicBezTo>
                  <a:pt x="434934" y="521439"/>
                  <a:pt x="446241" y="527138"/>
                  <a:pt x="457200" y="533400"/>
                </a:cubicBezTo>
                <a:cubicBezTo>
                  <a:pt x="466035" y="538448"/>
                  <a:pt x="472874" y="547340"/>
                  <a:pt x="482600" y="550333"/>
                </a:cubicBezTo>
                <a:cubicBezTo>
                  <a:pt x="498621" y="555263"/>
                  <a:pt x="589862" y="571704"/>
                  <a:pt x="618067" y="575733"/>
                </a:cubicBezTo>
                <a:cubicBezTo>
                  <a:pt x="620861" y="576132"/>
                  <a:pt x="623711" y="575733"/>
                  <a:pt x="626533" y="575733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07868" y="1531871"/>
            <a:ext cx="8659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800" b="1" dirty="0">
                <a:solidFill>
                  <a:prstClr val="white"/>
                </a:solidFill>
                <a:latin typeface="Rage Italic" panose="03070502040507070304" pitchFamily="66" charset="0"/>
              </a:rPr>
              <a:t>T</a:t>
            </a:r>
            <a:r>
              <a:rPr lang="en-US" sz="2400" b="1" dirty="0">
                <a:solidFill>
                  <a:prstClr val="white"/>
                </a:solidFill>
                <a:latin typeface="Rage Italic" panose="03070502040507070304" pitchFamily="66" charset="0"/>
              </a:rPr>
              <a:t>WO</a:t>
            </a:r>
            <a:r>
              <a:rPr lang="en-US" sz="2800" b="1" dirty="0">
                <a:solidFill>
                  <a:prstClr val="white"/>
                </a:solidFill>
                <a:latin typeface="Rage Italic" panose="03070502040507070304" pitchFamily="66" charset="0"/>
              </a:rPr>
              <a:t> </a:t>
            </a:r>
            <a:endParaRPr lang="en-US" sz="2000" b="1" dirty="0">
              <a:solidFill>
                <a:prstClr val="white"/>
              </a:solidFill>
              <a:latin typeface="Rage Italic" panose="03070502040507070304" pitchFamily="66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70701" y="2274089"/>
            <a:ext cx="9412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ge Italic" panose="03070502040507070304" pitchFamily="66" charset="0"/>
              </a:rPr>
              <a:t>24:34</a:t>
            </a:r>
            <a:endParaRPr lang="en-US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age Italic" panose="03070502040507070304" pitchFamily="66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81551" y="2852198"/>
            <a:ext cx="21884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ge Italic" panose="03070502040507070304" pitchFamily="66" charset="0"/>
              </a:rPr>
              <a:t>Matthew 26:64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age Italic" panose="03070502040507070304" pitchFamily="66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93131" y="3645814"/>
            <a:ext cx="25651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ge Italic" panose="03070502040507070304" pitchFamily="66" charset="0"/>
              </a:rPr>
              <a:t>1 Corinthians 10:11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age Italic" panose="03070502040507070304" pitchFamily="66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867360" y="4058835"/>
            <a:ext cx="18646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ge Italic" panose="03070502040507070304" pitchFamily="66" charset="0"/>
              </a:rPr>
              <a:t>Hebrews 9:26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age Italic" panose="03070502040507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673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 bldLvl="3"/>
      <p:bldP spid="7" grpId="0" animBg="1"/>
      <p:bldP spid="8" grpId="0" animBg="1"/>
      <p:bldP spid="9" grpId="0"/>
      <p:bldP spid="11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598" y="4058835"/>
            <a:ext cx="4293068" cy="2734685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Rectangle 2"/>
          <p:cNvSpPr/>
          <p:nvPr/>
        </p:nvSpPr>
        <p:spPr>
          <a:xfrm>
            <a:off x="8468" y="360710"/>
            <a:ext cx="6858000" cy="87933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3081" y="576010"/>
            <a:ext cx="17975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dirty="0" smtClean="0">
                <a:solidFill>
                  <a:prstClr val="white"/>
                </a:solidFill>
              </a:rPr>
              <a:t>Matthew 24</a:t>
            </a:r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8682" y="4223923"/>
            <a:ext cx="2117367" cy="28215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01731" y="5634713"/>
            <a:ext cx="829638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3400" b="1" cap="all" dirty="0">
                <a:solidFill>
                  <a:prstClr val="white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Bookman Old Style" panose="02050604050505020204"/>
              </a:rPr>
              <a:t>Jerusalem’s cup of Iniquity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1955" y="1297783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/>
            <a:r>
              <a:rPr lang="en-US" dirty="0">
                <a:solidFill>
                  <a:prstClr val="white"/>
                </a:solidFill>
              </a:rPr>
              <a:t> “But immediately after the tribulation of those days the </a:t>
            </a:r>
            <a:r>
              <a:rPr lang="en-US" dirty="0">
                <a:solidFill>
                  <a:srgbClr val="FFFF00"/>
                </a:solidFill>
              </a:rPr>
              <a:t>sun will be darkened</a:t>
            </a:r>
            <a:r>
              <a:rPr lang="en-US" dirty="0">
                <a:solidFill>
                  <a:prstClr val="white"/>
                </a:solidFill>
              </a:rPr>
              <a:t>, and the </a:t>
            </a:r>
            <a:r>
              <a:rPr lang="en-US" dirty="0">
                <a:solidFill>
                  <a:srgbClr val="FFFF00"/>
                </a:solidFill>
              </a:rPr>
              <a:t>moon will not give its light</a:t>
            </a:r>
            <a:r>
              <a:rPr lang="en-US" dirty="0">
                <a:solidFill>
                  <a:prstClr val="white"/>
                </a:solidFill>
              </a:rPr>
              <a:t>, and the </a:t>
            </a:r>
            <a:r>
              <a:rPr lang="en-US" dirty="0">
                <a:solidFill>
                  <a:srgbClr val="FFFF00"/>
                </a:solidFill>
              </a:rPr>
              <a:t>stars will fall </a:t>
            </a:r>
            <a:r>
              <a:rPr lang="en-US" dirty="0">
                <a:solidFill>
                  <a:prstClr val="white"/>
                </a:solidFill>
              </a:rPr>
              <a:t>from the sky, and the powers of the heavens will be shaken. 30 And then </a:t>
            </a:r>
            <a:r>
              <a:rPr lang="en-US" dirty="0">
                <a:solidFill>
                  <a:srgbClr val="FFFF00"/>
                </a:solidFill>
              </a:rPr>
              <a:t>the sign </a:t>
            </a:r>
            <a:r>
              <a:rPr lang="en-US" dirty="0">
                <a:solidFill>
                  <a:prstClr val="white"/>
                </a:solidFill>
              </a:rPr>
              <a:t>of the Son of Man will appear in the sky, and then all the tribes of the earth will mourn, and </a:t>
            </a:r>
            <a:r>
              <a:rPr lang="en-US" dirty="0">
                <a:solidFill>
                  <a:srgbClr val="FFFF00"/>
                </a:solidFill>
              </a:rPr>
              <a:t>they will see the Son of Man coming</a:t>
            </a:r>
            <a:r>
              <a:rPr lang="en-US" dirty="0">
                <a:solidFill>
                  <a:prstClr val="white"/>
                </a:solidFill>
              </a:rPr>
              <a:t> on the clouds of the sky with power and great glory</a:t>
            </a:r>
            <a:r>
              <a:rPr lang="en-US" dirty="0" smtClean="0">
                <a:solidFill>
                  <a:prstClr val="white"/>
                </a:solidFill>
              </a:rPr>
              <a:t>.”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026" name="Picture 2" descr="http://www.iconsdb.com/icons/download/black/question-mark-512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4397">
            <a:off x="3537588" y="2110997"/>
            <a:ext cx="2748445" cy="2748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2891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989662" y="880444"/>
            <a:ext cx="5027483" cy="3037457"/>
          </a:xfrm>
          <a:prstGeom prst="roundRect">
            <a:avLst/>
          </a:prstGeom>
          <a:effectLst>
            <a:softEdge rad="3175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2050" name="Picture 2" descr="http://beforeitsnews.com/contributor/upload/245284/images/Solar%20Eclips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004" y="928227"/>
            <a:ext cx="3935642" cy="304047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469" y="360710"/>
            <a:ext cx="6720214" cy="87933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3081" y="576010"/>
            <a:ext cx="33623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dirty="0" smtClean="0">
                <a:solidFill>
                  <a:prstClr val="white"/>
                </a:solidFill>
              </a:rPr>
              <a:t>Apocalyptic Language</a:t>
            </a:r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8682" y="4223923"/>
            <a:ext cx="2117367" cy="28215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01731" y="5634713"/>
            <a:ext cx="829638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3400" b="1" cap="all" dirty="0">
                <a:solidFill>
                  <a:prstClr val="white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Bookman Old Style" panose="02050604050505020204"/>
              </a:rPr>
              <a:t>Jerusalem’s cup of Iniquity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01731" y="1577183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/>
            <a:r>
              <a:rPr lang="en-US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Sun being darkened, </a:t>
            </a:r>
            <a:r>
              <a:rPr lang="en-US" sz="200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etc</a:t>
            </a:r>
            <a:r>
              <a:rPr lang="en-US" sz="2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  </a:t>
            </a:r>
            <a:br>
              <a:rPr lang="en-US" sz="2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Isaiah 13:10, 13, 19-20 </a:t>
            </a:r>
            <a:endParaRPr lang="en-US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74643" y="2563010"/>
            <a:ext cx="586642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Son of Man coming on the clouds:    </a:t>
            </a:r>
            <a:br>
              <a:rPr lang="en-US" sz="2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Isaiah 19:1-4;  Jeremiah 4:13; Psalm 18:8-14</a:t>
            </a:r>
          </a:p>
          <a:p>
            <a:pPr defTabSz="457200"/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promise to Caiaphas, Matt. 26:64</a:t>
            </a:r>
            <a:endParaRPr lang="en-US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40750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build="p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6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1751</TotalTime>
  <Words>1276</Words>
  <Application>Microsoft Office PowerPoint</Application>
  <PresentationFormat>On-screen Show (4:3)</PresentationFormat>
  <Paragraphs>118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26</vt:i4>
      </vt:variant>
    </vt:vector>
  </HeadingPairs>
  <TitlesOfParts>
    <vt:vector size="51" baseType="lpstr">
      <vt:lpstr>Roboto</vt:lpstr>
      <vt:lpstr>Georgia</vt:lpstr>
      <vt:lpstr>Century</vt:lpstr>
      <vt:lpstr>Rage Italic</vt:lpstr>
      <vt:lpstr>Arimo</vt:lpstr>
      <vt:lpstr>Arial Narrow</vt:lpstr>
      <vt:lpstr>Rockwell</vt:lpstr>
      <vt:lpstr>Bookman Old Style</vt:lpstr>
      <vt:lpstr>Arial</vt:lpstr>
      <vt:lpstr>Tahoma</vt:lpstr>
      <vt:lpstr>Calibri</vt:lpstr>
      <vt:lpstr>Times New Roman</vt:lpstr>
      <vt:lpstr>Century Gothic</vt:lpstr>
      <vt:lpstr>Bodoni MT Condensed</vt:lpstr>
      <vt:lpstr>Calibri Light</vt:lpstr>
      <vt:lpstr>Poor Richard</vt:lpstr>
      <vt:lpstr>Wingdings</vt:lpstr>
      <vt:lpstr>AR JULIAN</vt:lpstr>
      <vt:lpstr>Office Theme</vt:lpstr>
      <vt:lpstr>Damask</vt:lpstr>
      <vt:lpstr>1_Office Theme</vt:lpstr>
      <vt:lpstr>2_Office Theme</vt:lpstr>
      <vt:lpstr>1_Damask</vt:lpstr>
      <vt:lpstr>3_Office Theme</vt:lpstr>
      <vt:lpstr>2_Damask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“Truly I say to you, this generation will not pass away until all these things take place.”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Jack Hafer</dc:creator>
  <cp:lastModifiedBy>Jack Hafer</cp:lastModifiedBy>
  <cp:revision>54</cp:revision>
  <dcterms:created xsi:type="dcterms:W3CDTF">2016-07-05T16:48:51Z</dcterms:created>
  <dcterms:modified xsi:type="dcterms:W3CDTF">2016-07-06T22:01:52Z</dcterms:modified>
</cp:coreProperties>
</file>